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9" r:id="rId2"/>
    <p:sldMasterId id="2147483693" r:id="rId3"/>
    <p:sldMasterId id="2147483707" r:id="rId4"/>
    <p:sldMasterId id="2147483663" r:id="rId5"/>
  </p:sldMasterIdLst>
  <p:notesMasterIdLst>
    <p:notesMasterId r:id="rId29"/>
  </p:notesMasterIdLst>
  <p:sldIdLst>
    <p:sldId id="273" r:id="rId6"/>
    <p:sldId id="296" r:id="rId7"/>
    <p:sldId id="315" r:id="rId8"/>
    <p:sldId id="256" r:id="rId9"/>
    <p:sldId id="321" r:id="rId10"/>
    <p:sldId id="260" r:id="rId11"/>
    <p:sldId id="295" r:id="rId12"/>
    <p:sldId id="303" r:id="rId13"/>
    <p:sldId id="327" r:id="rId14"/>
    <p:sldId id="307" r:id="rId15"/>
    <p:sldId id="302" r:id="rId16"/>
    <p:sldId id="308" r:id="rId17"/>
    <p:sldId id="276" r:id="rId18"/>
    <p:sldId id="310" r:id="rId19"/>
    <p:sldId id="328" r:id="rId20"/>
    <p:sldId id="320" r:id="rId21"/>
    <p:sldId id="278" r:id="rId22"/>
    <p:sldId id="258" r:id="rId23"/>
    <p:sldId id="322" r:id="rId24"/>
    <p:sldId id="323" r:id="rId25"/>
    <p:sldId id="325" r:id="rId26"/>
    <p:sldId id="291" r:id="rId27"/>
    <p:sldId id="329" r:id="rId28"/>
  </p:sldIdLst>
  <p:sldSz cx="14401800" cy="8101013"/>
  <p:notesSz cx="6858000" cy="9144000"/>
  <p:defaultTextStyle>
    <a:defPPr>
      <a:defRPr lang="en-US"/>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2">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CCFF"/>
    <a:srgbClr val="FF0000"/>
    <a:srgbClr val="6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55751" autoAdjust="0"/>
  </p:normalViewPr>
  <p:slideViewPr>
    <p:cSldViewPr>
      <p:cViewPr varScale="1">
        <p:scale>
          <a:sx n="54" d="100"/>
          <a:sy n="54" d="100"/>
        </p:scale>
        <p:origin x="2340" y="72"/>
      </p:cViewPr>
      <p:guideLst>
        <p:guide orient="horz" pos="2552"/>
        <p:guide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2" Type="http://schemas.openxmlformats.org/officeDocument/2006/relationships/hyperlink" Target="http://images.google.co.uk/imgres?imgurl=http://www.ama.ab.ca/images/images_content/Insurance_getting_married.jpg&amp;imgrefurl=http://www.ama.ab.ca/cps/rde/xchg/ama/web/insurance_Getting-Married-6349.htm&amp;usg=__M1j5TJM1NHzipyg93eI2fG2VO2s=&amp;h=600&amp;w=400&amp;sz=315&amp;hl=en&amp;start=1&amp;sig2=zVRZdIIMpp2e-SlGTgcFJg&amp;um=1&amp;tbnid=PkjVdTZkT2iTMM:&amp;tbnh=135&amp;tbnw=90&amp;prev=/images?q%3Dgetting%2Bmarried%26hl%3Den%26rlz%3D1T4HPND_enGB306GB226%26sa%3DN%26um%3D1&amp;ei=pof1SfzJBIPI-AaLqYmhDw" TargetMode="External"/><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2" Type="http://schemas.openxmlformats.org/officeDocument/2006/relationships/hyperlink" Target="http://images.google.co.uk/imgres?imgurl=http://sirsha02.files.wordpress.com/2008/01/may05_ahluwalia_advertorial.jpg&amp;imgrefurl=http://sirsha02.wordpress.com/2008/01/&amp;usg=__wGJKnF-q0Sjxo_4OJMi69stVn68=&amp;h=276&amp;w=300&amp;sz=19&amp;hl=en&amp;start=13&amp;sig2=U6k77rj3yWLwX_7sOtNMvw&amp;um=1&amp;tbnid=SdSaRyoZYp2aFM:&amp;tbnh=107&amp;tbnw=116&amp;prev=/images?q%3Dbuying%2Ba%2Bhouse%26hl%3Den%26rlz%3D1T4HPND_enGB306GB226%26um%3D1&amp;ei=wof1ScjMGoXB-AaLkt2lDw" TargetMode="External"/><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2" Type="http://schemas.openxmlformats.org/officeDocument/2006/relationships/hyperlink" Target="http://www.ama.ab.ca/images/images_content/Insurance_having_a_baby.jpg" TargetMode="External"/><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FCC1C-260A-40DB-941B-3C4EA0053E8B}"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GB"/>
        </a:p>
      </dgm:t>
    </dgm:pt>
    <dgm:pt modelId="{D4439E62-0D79-4A41-8C69-1986055FF441}">
      <dgm:prSet phldrT="[Text]" custT="1"/>
      <dgm:spPr/>
      <dgm:t>
        <a:bodyPr/>
        <a:lstStyle/>
        <a:p>
          <a:r>
            <a:rPr lang="en-GB" sz="2000" dirty="0"/>
            <a:t>1. Establish your goals</a:t>
          </a:r>
        </a:p>
      </dgm:t>
    </dgm:pt>
    <dgm:pt modelId="{D8D77028-CAB3-4B17-9E43-55C949CFAF51}" type="parTrans" cxnId="{CCC3DE76-2B59-4736-8F1E-D8945CA7FBF4}">
      <dgm:prSet/>
      <dgm:spPr/>
      <dgm:t>
        <a:bodyPr/>
        <a:lstStyle/>
        <a:p>
          <a:endParaRPr lang="en-GB"/>
        </a:p>
      </dgm:t>
    </dgm:pt>
    <dgm:pt modelId="{9591F55C-31CC-4F1A-9375-F06AB7553835}" type="sibTrans" cxnId="{CCC3DE76-2B59-4736-8F1E-D8945CA7FBF4}">
      <dgm:prSet/>
      <dgm:spPr/>
      <dgm:t>
        <a:bodyPr/>
        <a:lstStyle/>
        <a:p>
          <a:endParaRPr lang="en-GB"/>
        </a:p>
      </dgm:t>
    </dgm:pt>
    <dgm:pt modelId="{36B0DFD1-9EFE-495D-9815-C3A1CE40591F}">
      <dgm:prSet phldrT="[Text]" custT="1"/>
      <dgm:spPr/>
      <dgm:t>
        <a:bodyPr/>
        <a:lstStyle/>
        <a:p>
          <a:r>
            <a:rPr lang="en-GB" sz="2000" dirty="0"/>
            <a:t>2. Gather data</a:t>
          </a:r>
        </a:p>
      </dgm:t>
    </dgm:pt>
    <dgm:pt modelId="{EB236B6C-8DA1-4E5F-98EC-6448530594C2}" type="parTrans" cxnId="{C3B19A3F-E4A9-4ADC-86AE-8194A5303C45}">
      <dgm:prSet/>
      <dgm:spPr/>
      <dgm:t>
        <a:bodyPr/>
        <a:lstStyle/>
        <a:p>
          <a:endParaRPr lang="en-GB"/>
        </a:p>
      </dgm:t>
    </dgm:pt>
    <dgm:pt modelId="{787851B3-1DED-49B6-9340-F5C916545DCA}" type="sibTrans" cxnId="{C3B19A3F-E4A9-4ADC-86AE-8194A5303C45}">
      <dgm:prSet/>
      <dgm:spPr/>
      <dgm:t>
        <a:bodyPr/>
        <a:lstStyle/>
        <a:p>
          <a:endParaRPr lang="en-GB"/>
        </a:p>
      </dgm:t>
    </dgm:pt>
    <dgm:pt modelId="{DAA46AB9-4877-4A16-9E5B-DFBCC31FD02E}">
      <dgm:prSet phldrT="[Text]" custT="1"/>
      <dgm:spPr/>
      <dgm:t>
        <a:bodyPr/>
        <a:lstStyle/>
        <a:p>
          <a:r>
            <a:rPr lang="en-GB" sz="2000" dirty="0"/>
            <a:t>3. Evaluate your current position</a:t>
          </a:r>
        </a:p>
      </dgm:t>
    </dgm:pt>
    <dgm:pt modelId="{83E318A7-78A3-499F-B432-01B0F7E3F84E}" type="parTrans" cxnId="{126D6A73-263B-4479-B745-49FFE4E3D9E1}">
      <dgm:prSet/>
      <dgm:spPr/>
      <dgm:t>
        <a:bodyPr/>
        <a:lstStyle/>
        <a:p>
          <a:endParaRPr lang="en-GB"/>
        </a:p>
      </dgm:t>
    </dgm:pt>
    <dgm:pt modelId="{99C23D4F-BD45-4010-98C2-5462A302685F}" type="sibTrans" cxnId="{126D6A73-263B-4479-B745-49FFE4E3D9E1}">
      <dgm:prSet/>
      <dgm:spPr/>
      <dgm:t>
        <a:bodyPr/>
        <a:lstStyle/>
        <a:p>
          <a:endParaRPr lang="en-GB"/>
        </a:p>
      </dgm:t>
    </dgm:pt>
    <dgm:pt modelId="{19518E11-D82F-4EEB-A247-E9B8F2D15079}">
      <dgm:prSet phldrT="[Text]" custT="1"/>
      <dgm:spPr/>
      <dgm:t>
        <a:bodyPr/>
        <a:lstStyle/>
        <a:p>
          <a:r>
            <a:rPr lang="en-GB" sz="2000" dirty="0"/>
            <a:t>4. Develop a plan</a:t>
          </a:r>
        </a:p>
      </dgm:t>
    </dgm:pt>
    <dgm:pt modelId="{4EFB83A7-4B93-41A8-B786-9AE19EA6C7D5}" type="parTrans" cxnId="{C6972B68-8EB4-48EF-9E4F-8523A7D446EE}">
      <dgm:prSet/>
      <dgm:spPr/>
      <dgm:t>
        <a:bodyPr/>
        <a:lstStyle/>
        <a:p>
          <a:endParaRPr lang="en-GB"/>
        </a:p>
      </dgm:t>
    </dgm:pt>
    <dgm:pt modelId="{03DFD365-CF73-41E7-9F99-4D8F454E8A34}" type="sibTrans" cxnId="{C6972B68-8EB4-48EF-9E4F-8523A7D446EE}">
      <dgm:prSet/>
      <dgm:spPr/>
      <dgm:t>
        <a:bodyPr/>
        <a:lstStyle/>
        <a:p>
          <a:endParaRPr lang="en-GB"/>
        </a:p>
      </dgm:t>
    </dgm:pt>
    <dgm:pt modelId="{58D6F264-FEFA-4772-8B7D-A846A1E935C3}">
      <dgm:prSet phldrT="[Text]" custT="1"/>
      <dgm:spPr/>
      <dgm:t>
        <a:bodyPr/>
        <a:lstStyle/>
        <a:p>
          <a:r>
            <a:rPr lang="en-GB" sz="2000" dirty="0"/>
            <a:t>5. Implement your plan</a:t>
          </a:r>
        </a:p>
      </dgm:t>
    </dgm:pt>
    <dgm:pt modelId="{A7A6569A-92DE-450F-B16F-CCC46618CB9E}" type="parTrans" cxnId="{6CC67303-C083-4E52-994D-A914EF9D0C8E}">
      <dgm:prSet/>
      <dgm:spPr/>
      <dgm:t>
        <a:bodyPr/>
        <a:lstStyle/>
        <a:p>
          <a:endParaRPr lang="en-GB"/>
        </a:p>
      </dgm:t>
    </dgm:pt>
    <dgm:pt modelId="{340137E7-68C1-4E67-A438-062098171158}" type="sibTrans" cxnId="{6CC67303-C083-4E52-994D-A914EF9D0C8E}">
      <dgm:prSet/>
      <dgm:spPr/>
      <dgm:t>
        <a:bodyPr/>
        <a:lstStyle/>
        <a:p>
          <a:endParaRPr lang="en-GB"/>
        </a:p>
      </dgm:t>
    </dgm:pt>
    <dgm:pt modelId="{077DA662-5812-4EAE-83F7-FABCAAC006B9}">
      <dgm:prSet phldrT="[Text]" custT="1"/>
      <dgm:spPr/>
      <dgm:t>
        <a:bodyPr/>
        <a:lstStyle/>
        <a:p>
          <a:r>
            <a:rPr lang="en-GB" sz="2000" dirty="0"/>
            <a:t>6. Monitor and regularly review</a:t>
          </a:r>
        </a:p>
      </dgm:t>
    </dgm:pt>
    <dgm:pt modelId="{3400FD1A-43A6-4E98-AE65-188BAF63CC49}" type="parTrans" cxnId="{01F687E0-0A41-48E4-A4E8-4340F7A2C815}">
      <dgm:prSet/>
      <dgm:spPr/>
      <dgm:t>
        <a:bodyPr/>
        <a:lstStyle/>
        <a:p>
          <a:endParaRPr lang="en-GB"/>
        </a:p>
      </dgm:t>
    </dgm:pt>
    <dgm:pt modelId="{AC5F3D70-B984-468E-9DD9-071D012F69ED}" type="sibTrans" cxnId="{01F687E0-0A41-48E4-A4E8-4340F7A2C815}">
      <dgm:prSet/>
      <dgm:spPr/>
      <dgm:t>
        <a:bodyPr/>
        <a:lstStyle/>
        <a:p>
          <a:endParaRPr lang="en-GB"/>
        </a:p>
      </dgm:t>
    </dgm:pt>
    <dgm:pt modelId="{03022E77-A071-43E7-970E-5D9B90F8C320}" type="pres">
      <dgm:prSet presAssocID="{39EFCC1C-260A-40DB-941B-3C4EA0053E8B}" presName="cycle" presStyleCnt="0">
        <dgm:presLayoutVars>
          <dgm:dir/>
          <dgm:resizeHandles val="exact"/>
        </dgm:presLayoutVars>
      </dgm:prSet>
      <dgm:spPr/>
    </dgm:pt>
    <dgm:pt modelId="{B66ECD2B-79E2-429F-B6E5-50E435C15544}" type="pres">
      <dgm:prSet presAssocID="{D4439E62-0D79-4A41-8C69-1986055FF441}" presName="node" presStyleLbl="node1" presStyleIdx="0" presStyleCnt="6" custScaleX="126941" custScaleY="115886" custRadScaleRad="99473" custRadScaleInc="9243">
        <dgm:presLayoutVars>
          <dgm:bulletEnabled val="1"/>
        </dgm:presLayoutVars>
      </dgm:prSet>
      <dgm:spPr/>
    </dgm:pt>
    <dgm:pt modelId="{5D0BBE64-A0ED-4FA8-8619-79002BC1B080}" type="pres">
      <dgm:prSet presAssocID="{9591F55C-31CC-4F1A-9375-F06AB7553835}" presName="sibTrans" presStyleLbl="sibTrans2D1" presStyleIdx="0" presStyleCnt="6"/>
      <dgm:spPr/>
    </dgm:pt>
    <dgm:pt modelId="{2726A907-8C30-4DE5-BC5B-39AB46DEC9B3}" type="pres">
      <dgm:prSet presAssocID="{9591F55C-31CC-4F1A-9375-F06AB7553835}" presName="connectorText" presStyleLbl="sibTrans2D1" presStyleIdx="0" presStyleCnt="6"/>
      <dgm:spPr/>
    </dgm:pt>
    <dgm:pt modelId="{31E3D814-1A67-404E-8F03-DC9D06FC6B67}" type="pres">
      <dgm:prSet presAssocID="{36B0DFD1-9EFE-495D-9815-C3A1CE40591F}" presName="node" presStyleLbl="node1" presStyleIdx="1" presStyleCnt="6" custScaleX="128039" custScaleY="128039" custRadScaleRad="135311" custRadScaleInc="6593">
        <dgm:presLayoutVars>
          <dgm:bulletEnabled val="1"/>
        </dgm:presLayoutVars>
      </dgm:prSet>
      <dgm:spPr/>
    </dgm:pt>
    <dgm:pt modelId="{3979E9B7-A64F-4EA9-8BD9-5CE41A588E12}" type="pres">
      <dgm:prSet presAssocID="{787851B3-1DED-49B6-9340-F5C916545DCA}" presName="sibTrans" presStyleLbl="sibTrans2D1" presStyleIdx="1" presStyleCnt="6"/>
      <dgm:spPr/>
    </dgm:pt>
    <dgm:pt modelId="{B1BA4798-782A-4C65-9B61-F1FE317AF2E0}" type="pres">
      <dgm:prSet presAssocID="{787851B3-1DED-49B6-9340-F5C916545DCA}" presName="connectorText" presStyleLbl="sibTrans2D1" presStyleIdx="1" presStyleCnt="6"/>
      <dgm:spPr/>
    </dgm:pt>
    <dgm:pt modelId="{F79FF079-9B71-4239-98E7-28E7A1D09079}" type="pres">
      <dgm:prSet presAssocID="{DAA46AB9-4877-4A16-9E5B-DFBCC31FD02E}" presName="node" presStyleLbl="node1" presStyleIdx="2" presStyleCnt="6" custScaleX="129734" custScaleY="112593" custRadScaleRad="128625" custRadScaleInc="-15477">
        <dgm:presLayoutVars>
          <dgm:bulletEnabled val="1"/>
        </dgm:presLayoutVars>
      </dgm:prSet>
      <dgm:spPr/>
    </dgm:pt>
    <dgm:pt modelId="{F9B8EC75-0EA8-4540-9801-74178D5C0725}" type="pres">
      <dgm:prSet presAssocID="{99C23D4F-BD45-4010-98C2-5462A302685F}" presName="sibTrans" presStyleLbl="sibTrans2D1" presStyleIdx="2" presStyleCnt="6"/>
      <dgm:spPr/>
    </dgm:pt>
    <dgm:pt modelId="{E258F2BF-E510-4988-80B1-9C739A06B1FB}" type="pres">
      <dgm:prSet presAssocID="{99C23D4F-BD45-4010-98C2-5462A302685F}" presName="connectorText" presStyleLbl="sibTrans2D1" presStyleIdx="2" presStyleCnt="6"/>
      <dgm:spPr/>
    </dgm:pt>
    <dgm:pt modelId="{D4C2FD48-55BD-4758-932D-9BB93DB5C4D9}" type="pres">
      <dgm:prSet presAssocID="{19518E11-D82F-4EEB-A247-E9B8F2D15079}" presName="node" presStyleLbl="node1" presStyleIdx="3" presStyleCnt="6" custScaleX="135281" custScaleY="124530" custRadScaleRad="97249" custRadScaleInc="-8802">
        <dgm:presLayoutVars>
          <dgm:bulletEnabled val="1"/>
        </dgm:presLayoutVars>
      </dgm:prSet>
      <dgm:spPr/>
    </dgm:pt>
    <dgm:pt modelId="{578A06FD-799D-45C0-81AC-D7BA12D85A88}" type="pres">
      <dgm:prSet presAssocID="{03DFD365-CF73-41E7-9F99-4D8F454E8A34}" presName="sibTrans" presStyleLbl="sibTrans2D1" presStyleIdx="3" presStyleCnt="6"/>
      <dgm:spPr/>
    </dgm:pt>
    <dgm:pt modelId="{23C96BCF-DF2D-44EF-B1C1-BF209245A606}" type="pres">
      <dgm:prSet presAssocID="{03DFD365-CF73-41E7-9F99-4D8F454E8A34}" presName="connectorText" presStyleLbl="sibTrans2D1" presStyleIdx="3" presStyleCnt="6"/>
      <dgm:spPr/>
    </dgm:pt>
    <dgm:pt modelId="{AB1344A3-6286-4479-BAC2-DCFE0E1965F7}" type="pres">
      <dgm:prSet presAssocID="{58D6F264-FEFA-4772-8B7D-A846A1E935C3}" presName="node" presStyleLbl="node1" presStyleIdx="4" presStyleCnt="6" custScaleX="140014" custScaleY="115397" custRadScaleRad="117714" custRadScaleInc="12178">
        <dgm:presLayoutVars>
          <dgm:bulletEnabled val="1"/>
        </dgm:presLayoutVars>
      </dgm:prSet>
      <dgm:spPr/>
    </dgm:pt>
    <dgm:pt modelId="{DB0093AB-A74D-4A95-9A87-B0FF9B084F79}" type="pres">
      <dgm:prSet presAssocID="{340137E7-68C1-4E67-A438-062098171158}" presName="sibTrans" presStyleLbl="sibTrans2D1" presStyleIdx="4" presStyleCnt="6"/>
      <dgm:spPr/>
    </dgm:pt>
    <dgm:pt modelId="{AF10F416-375E-4E38-BA3A-FFE48A30E686}" type="pres">
      <dgm:prSet presAssocID="{340137E7-68C1-4E67-A438-062098171158}" presName="connectorText" presStyleLbl="sibTrans2D1" presStyleIdx="4" presStyleCnt="6"/>
      <dgm:spPr/>
    </dgm:pt>
    <dgm:pt modelId="{E776613D-2A52-4C08-8E05-112629A3DAF1}" type="pres">
      <dgm:prSet presAssocID="{077DA662-5812-4EAE-83F7-FABCAAC006B9}" presName="node" presStyleLbl="node1" presStyleIdx="5" presStyleCnt="6" custScaleX="137507" custScaleY="121125" custRadScaleRad="114372" custRadScaleInc="-1611">
        <dgm:presLayoutVars>
          <dgm:bulletEnabled val="1"/>
        </dgm:presLayoutVars>
      </dgm:prSet>
      <dgm:spPr/>
    </dgm:pt>
    <dgm:pt modelId="{EAE1AF49-9BCC-4263-BBBC-9ABE6CD6088F}" type="pres">
      <dgm:prSet presAssocID="{AC5F3D70-B984-468E-9DD9-071D012F69ED}" presName="sibTrans" presStyleLbl="sibTrans2D1" presStyleIdx="5" presStyleCnt="6"/>
      <dgm:spPr/>
    </dgm:pt>
    <dgm:pt modelId="{9D74407F-BDA8-4D47-9E57-E8C44BF3F499}" type="pres">
      <dgm:prSet presAssocID="{AC5F3D70-B984-468E-9DD9-071D012F69ED}" presName="connectorText" presStyleLbl="sibTrans2D1" presStyleIdx="5" presStyleCnt="6"/>
      <dgm:spPr/>
    </dgm:pt>
  </dgm:ptLst>
  <dgm:cxnLst>
    <dgm:cxn modelId="{6CC67303-C083-4E52-994D-A914EF9D0C8E}" srcId="{39EFCC1C-260A-40DB-941B-3C4EA0053E8B}" destId="{58D6F264-FEFA-4772-8B7D-A846A1E935C3}" srcOrd="4" destOrd="0" parTransId="{A7A6569A-92DE-450F-B16F-CCC46618CB9E}" sibTransId="{340137E7-68C1-4E67-A438-062098171158}"/>
    <dgm:cxn modelId="{24A85505-C8F5-41B4-8E2F-E8AEC8BBA295}" type="presOf" srcId="{DAA46AB9-4877-4A16-9E5B-DFBCC31FD02E}" destId="{F79FF079-9B71-4239-98E7-28E7A1D09079}" srcOrd="0" destOrd="0" presId="urn:microsoft.com/office/officeart/2005/8/layout/cycle2"/>
    <dgm:cxn modelId="{1B41150F-1777-451A-990E-F626235F0611}" type="presOf" srcId="{077DA662-5812-4EAE-83F7-FABCAAC006B9}" destId="{E776613D-2A52-4C08-8E05-112629A3DAF1}" srcOrd="0" destOrd="0" presId="urn:microsoft.com/office/officeart/2005/8/layout/cycle2"/>
    <dgm:cxn modelId="{2297DC14-024B-43E1-B35A-A5321D2D5722}" type="presOf" srcId="{787851B3-1DED-49B6-9340-F5C916545DCA}" destId="{B1BA4798-782A-4C65-9B61-F1FE317AF2E0}" srcOrd="1" destOrd="0" presId="urn:microsoft.com/office/officeart/2005/8/layout/cycle2"/>
    <dgm:cxn modelId="{4EAAD21E-10F3-4F8A-86EC-22ECCA2F0AD3}" type="presOf" srcId="{58D6F264-FEFA-4772-8B7D-A846A1E935C3}" destId="{AB1344A3-6286-4479-BAC2-DCFE0E1965F7}" srcOrd="0" destOrd="0" presId="urn:microsoft.com/office/officeart/2005/8/layout/cycle2"/>
    <dgm:cxn modelId="{62C5C823-E848-4F39-B366-E0F5E960E72B}" type="presOf" srcId="{787851B3-1DED-49B6-9340-F5C916545DCA}" destId="{3979E9B7-A64F-4EA9-8BD9-5CE41A588E12}" srcOrd="0" destOrd="0" presId="urn:microsoft.com/office/officeart/2005/8/layout/cycle2"/>
    <dgm:cxn modelId="{EE8C9D37-2662-44E1-8D2C-8C20F8AA551B}" type="presOf" srcId="{9591F55C-31CC-4F1A-9375-F06AB7553835}" destId="{2726A907-8C30-4DE5-BC5B-39AB46DEC9B3}" srcOrd="1" destOrd="0" presId="urn:microsoft.com/office/officeart/2005/8/layout/cycle2"/>
    <dgm:cxn modelId="{C3B19A3F-E4A9-4ADC-86AE-8194A5303C45}" srcId="{39EFCC1C-260A-40DB-941B-3C4EA0053E8B}" destId="{36B0DFD1-9EFE-495D-9815-C3A1CE40591F}" srcOrd="1" destOrd="0" parTransId="{EB236B6C-8DA1-4E5F-98EC-6448530594C2}" sibTransId="{787851B3-1DED-49B6-9340-F5C916545DCA}"/>
    <dgm:cxn modelId="{5ED3C946-2CF0-4EF5-B80C-BC1EA9C8E830}" type="presOf" srcId="{340137E7-68C1-4E67-A438-062098171158}" destId="{AF10F416-375E-4E38-BA3A-FFE48A30E686}" srcOrd="1" destOrd="0" presId="urn:microsoft.com/office/officeart/2005/8/layout/cycle2"/>
    <dgm:cxn modelId="{C6972B68-8EB4-48EF-9E4F-8523A7D446EE}" srcId="{39EFCC1C-260A-40DB-941B-3C4EA0053E8B}" destId="{19518E11-D82F-4EEB-A247-E9B8F2D15079}" srcOrd="3" destOrd="0" parTransId="{4EFB83A7-4B93-41A8-B786-9AE19EA6C7D5}" sibTransId="{03DFD365-CF73-41E7-9F99-4D8F454E8A34}"/>
    <dgm:cxn modelId="{52B3C86F-01F6-4826-87CE-0FCC9AA72267}" type="presOf" srcId="{9591F55C-31CC-4F1A-9375-F06AB7553835}" destId="{5D0BBE64-A0ED-4FA8-8619-79002BC1B080}" srcOrd="0" destOrd="0" presId="urn:microsoft.com/office/officeart/2005/8/layout/cycle2"/>
    <dgm:cxn modelId="{126D6A73-263B-4479-B745-49FFE4E3D9E1}" srcId="{39EFCC1C-260A-40DB-941B-3C4EA0053E8B}" destId="{DAA46AB9-4877-4A16-9E5B-DFBCC31FD02E}" srcOrd="2" destOrd="0" parTransId="{83E318A7-78A3-499F-B432-01B0F7E3F84E}" sibTransId="{99C23D4F-BD45-4010-98C2-5462A302685F}"/>
    <dgm:cxn modelId="{CC51A255-C010-4347-9E80-B4E609C0E937}" type="presOf" srcId="{39EFCC1C-260A-40DB-941B-3C4EA0053E8B}" destId="{03022E77-A071-43E7-970E-5D9B90F8C320}" srcOrd="0" destOrd="0" presId="urn:microsoft.com/office/officeart/2005/8/layout/cycle2"/>
    <dgm:cxn modelId="{CCC3DE76-2B59-4736-8F1E-D8945CA7FBF4}" srcId="{39EFCC1C-260A-40DB-941B-3C4EA0053E8B}" destId="{D4439E62-0D79-4A41-8C69-1986055FF441}" srcOrd="0" destOrd="0" parTransId="{D8D77028-CAB3-4B17-9E43-55C949CFAF51}" sibTransId="{9591F55C-31CC-4F1A-9375-F06AB7553835}"/>
    <dgm:cxn modelId="{53531179-AAE8-446A-90D4-A682B13B4D41}" type="presOf" srcId="{36B0DFD1-9EFE-495D-9815-C3A1CE40591F}" destId="{31E3D814-1A67-404E-8F03-DC9D06FC6B67}" srcOrd="0" destOrd="0" presId="urn:microsoft.com/office/officeart/2005/8/layout/cycle2"/>
    <dgm:cxn modelId="{6C833E81-FB67-4B6F-A415-197A38B3F244}" type="presOf" srcId="{03DFD365-CF73-41E7-9F99-4D8F454E8A34}" destId="{23C96BCF-DF2D-44EF-B1C1-BF209245A606}" srcOrd="1" destOrd="0" presId="urn:microsoft.com/office/officeart/2005/8/layout/cycle2"/>
    <dgm:cxn modelId="{75773988-036E-4C30-B656-088C69056610}" type="presOf" srcId="{99C23D4F-BD45-4010-98C2-5462A302685F}" destId="{F9B8EC75-0EA8-4540-9801-74178D5C0725}" srcOrd="0" destOrd="0" presId="urn:microsoft.com/office/officeart/2005/8/layout/cycle2"/>
    <dgm:cxn modelId="{80082394-CEEC-42A9-8F98-26C061465DA4}" type="presOf" srcId="{03DFD365-CF73-41E7-9F99-4D8F454E8A34}" destId="{578A06FD-799D-45C0-81AC-D7BA12D85A88}" srcOrd="0" destOrd="0" presId="urn:microsoft.com/office/officeart/2005/8/layout/cycle2"/>
    <dgm:cxn modelId="{9D7B1BB4-26CC-4B2E-BAF6-E520A4D8E511}" type="presOf" srcId="{AC5F3D70-B984-468E-9DD9-071D012F69ED}" destId="{9D74407F-BDA8-4D47-9E57-E8C44BF3F499}" srcOrd="1" destOrd="0" presId="urn:microsoft.com/office/officeart/2005/8/layout/cycle2"/>
    <dgm:cxn modelId="{81996BBA-F6AB-4919-BEE6-277AC7DEA070}" type="presOf" srcId="{19518E11-D82F-4EEB-A247-E9B8F2D15079}" destId="{D4C2FD48-55BD-4758-932D-9BB93DB5C4D9}" srcOrd="0" destOrd="0" presId="urn:microsoft.com/office/officeart/2005/8/layout/cycle2"/>
    <dgm:cxn modelId="{A3CBA4BD-F6D5-4B21-A3A4-38E3EC5CFD26}" type="presOf" srcId="{340137E7-68C1-4E67-A438-062098171158}" destId="{DB0093AB-A74D-4A95-9A87-B0FF9B084F79}" srcOrd="0" destOrd="0" presId="urn:microsoft.com/office/officeart/2005/8/layout/cycle2"/>
    <dgm:cxn modelId="{CDADF9D0-F0F3-4033-A1F0-EF7CDCC69803}" type="presOf" srcId="{AC5F3D70-B984-468E-9DD9-071D012F69ED}" destId="{EAE1AF49-9BCC-4263-BBBC-9ABE6CD6088F}" srcOrd="0" destOrd="0" presId="urn:microsoft.com/office/officeart/2005/8/layout/cycle2"/>
    <dgm:cxn modelId="{DA8B32D5-5A9A-4892-A1B5-2987DA92F4E8}" type="presOf" srcId="{D4439E62-0D79-4A41-8C69-1986055FF441}" destId="{B66ECD2B-79E2-429F-B6E5-50E435C15544}" srcOrd="0" destOrd="0" presId="urn:microsoft.com/office/officeart/2005/8/layout/cycle2"/>
    <dgm:cxn modelId="{01F687E0-0A41-48E4-A4E8-4340F7A2C815}" srcId="{39EFCC1C-260A-40DB-941B-3C4EA0053E8B}" destId="{077DA662-5812-4EAE-83F7-FABCAAC006B9}" srcOrd="5" destOrd="0" parTransId="{3400FD1A-43A6-4E98-AE65-188BAF63CC49}" sibTransId="{AC5F3D70-B984-468E-9DD9-071D012F69ED}"/>
    <dgm:cxn modelId="{63C7C5F4-A7AF-4657-96E1-E29F00BEFC73}" type="presOf" srcId="{99C23D4F-BD45-4010-98C2-5462A302685F}" destId="{E258F2BF-E510-4988-80B1-9C739A06B1FB}" srcOrd="1" destOrd="0" presId="urn:microsoft.com/office/officeart/2005/8/layout/cycle2"/>
    <dgm:cxn modelId="{90988C54-6217-41BB-AF5B-38F7BC65FA7C}" type="presParOf" srcId="{03022E77-A071-43E7-970E-5D9B90F8C320}" destId="{B66ECD2B-79E2-429F-B6E5-50E435C15544}" srcOrd="0" destOrd="0" presId="urn:microsoft.com/office/officeart/2005/8/layout/cycle2"/>
    <dgm:cxn modelId="{E9486810-C7D6-4826-9B7B-7F8262CD2ADD}" type="presParOf" srcId="{03022E77-A071-43E7-970E-5D9B90F8C320}" destId="{5D0BBE64-A0ED-4FA8-8619-79002BC1B080}" srcOrd="1" destOrd="0" presId="urn:microsoft.com/office/officeart/2005/8/layout/cycle2"/>
    <dgm:cxn modelId="{8F698CAD-A7D0-4D24-BDB5-3DA125F480F9}" type="presParOf" srcId="{5D0BBE64-A0ED-4FA8-8619-79002BC1B080}" destId="{2726A907-8C30-4DE5-BC5B-39AB46DEC9B3}" srcOrd="0" destOrd="0" presId="urn:microsoft.com/office/officeart/2005/8/layout/cycle2"/>
    <dgm:cxn modelId="{A005EC66-5582-435D-9D1C-C6F138D47335}" type="presParOf" srcId="{03022E77-A071-43E7-970E-5D9B90F8C320}" destId="{31E3D814-1A67-404E-8F03-DC9D06FC6B67}" srcOrd="2" destOrd="0" presId="urn:microsoft.com/office/officeart/2005/8/layout/cycle2"/>
    <dgm:cxn modelId="{272395B8-EC02-46E5-AE3D-117C5B7ADA1A}" type="presParOf" srcId="{03022E77-A071-43E7-970E-5D9B90F8C320}" destId="{3979E9B7-A64F-4EA9-8BD9-5CE41A588E12}" srcOrd="3" destOrd="0" presId="urn:microsoft.com/office/officeart/2005/8/layout/cycle2"/>
    <dgm:cxn modelId="{2B09CFD1-A3A5-43B6-987F-A601EE02FD60}" type="presParOf" srcId="{3979E9B7-A64F-4EA9-8BD9-5CE41A588E12}" destId="{B1BA4798-782A-4C65-9B61-F1FE317AF2E0}" srcOrd="0" destOrd="0" presId="urn:microsoft.com/office/officeart/2005/8/layout/cycle2"/>
    <dgm:cxn modelId="{9CAE3548-8893-4898-AB88-251F4006098A}" type="presParOf" srcId="{03022E77-A071-43E7-970E-5D9B90F8C320}" destId="{F79FF079-9B71-4239-98E7-28E7A1D09079}" srcOrd="4" destOrd="0" presId="urn:microsoft.com/office/officeart/2005/8/layout/cycle2"/>
    <dgm:cxn modelId="{C672071C-D096-40C8-9489-5F9C42E527E7}" type="presParOf" srcId="{03022E77-A071-43E7-970E-5D9B90F8C320}" destId="{F9B8EC75-0EA8-4540-9801-74178D5C0725}" srcOrd="5" destOrd="0" presId="urn:microsoft.com/office/officeart/2005/8/layout/cycle2"/>
    <dgm:cxn modelId="{F4DF3587-22E6-4526-9FCA-3CAC888BE4EC}" type="presParOf" srcId="{F9B8EC75-0EA8-4540-9801-74178D5C0725}" destId="{E258F2BF-E510-4988-80B1-9C739A06B1FB}" srcOrd="0" destOrd="0" presId="urn:microsoft.com/office/officeart/2005/8/layout/cycle2"/>
    <dgm:cxn modelId="{2D6320B7-BE75-4F1F-8B35-E9F97FEFA47A}" type="presParOf" srcId="{03022E77-A071-43E7-970E-5D9B90F8C320}" destId="{D4C2FD48-55BD-4758-932D-9BB93DB5C4D9}" srcOrd="6" destOrd="0" presId="urn:microsoft.com/office/officeart/2005/8/layout/cycle2"/>
    <dgm:cxn modelId="{729E50E0-CA54-46C6-9899-159AF9B0B590}" type="presParOf" srcId="{03022E77-A071-43E7-970E-5D9B90F8C320}" destId="{578A06FD-799D-45C0-81AC-D7BA12D85A88}" srcOrd="7" destOrd="0" presId="urn:microsoft.com/office/officeart/2005/8/layout/cycle2"/>
    <dgm:cxn modelId="{A5F267B4-8DF6-48DD-86E0-2297FBEBF628}" type="presParOf" srcId="{578A06FD-799D-45C0-81AC-D7BA12D85A88}" destId="{23C96BCF-DF2D-44EF-B1C1-BF209245A606}" srcOrd="0" destOrd="0" presId="urn:microsoft.com/office/officeart/2005/8/layout/cycle2"/>
    <dgm:cxn modelId="{8F99DD27-419B-44F7-BA5A-A43BD9432701}" type="presParOf" srcId="{03022E77-A071-43E7-970E-5D9B90F8C320}" destId="{AB1344A3-6286-4479-BAC2-DCFE0E1965F7}" srcOrd="8" destOrd="0" presId="urn:microsoft.com/office/officeart/2005/8/layout/cycle2"/>
    <dgm:cxn modelId="{A365862A-D342-45C9-9176-59241172658B}" type="presParOf" srcId="{03022E77-A071-43E7-970E-5D9B90F8C320}" destId="{DB0093AB-A74D-4A95-9A87-B0FF9B084F79}" srcOrd="9" destOrd="0" presId="urn:microsoft.com/office/officeart/2005/8/layout/cycle2"/>
    <dgm:cxn modelId="{89849339-E66B-4CAA-8F5D-02DF83173575}" type="presParOf" srcId="{DB0093AB-A74D-4A95-9A87-B0FF9B084F79}" destId="{AF10F416-375E-4E38-BA3A-FFE48A30E686}" srcOrd="0" destOrd="0" presId="urn:microsoft.com/office/officeart/2005/8/layout/cycle2"/>
    <dgm:cxn modelId="{8463C7B6-398C-41A1-81DD-67E3511804CC}" type="presParOf" srcId="{03022E77-A071-43E7-970E-5D9B90F8C320}" destId="{E776613D-2A52-4C08-8E05-112629A3DAF1}" srcOrd="10" destOrd="0" presId="urn:microsoft.com/office/officeart/2005/8/layout/cycle2"/>
    <dgm:cxn modelId="{0C161267-2F67-4885-80E6-F8F2210AEE0D}" type="presParOf" srcId="{03022E77-A071-43E7-970E-5D9B90F8C320}" destId="{EAE1AF49-9BCC-4263-BBBC-9ABE6CD6088F}" srcOrd="11" destOrd="0" presId="urn:microsoft.com/office/officeart/2005/8/layout/cycle2"/>
    <dgm:cxn modelId="{2113B226-B3DD-4C51-9862-190ACCF40767}" type="presParOf" srcId="{EAE1AF49-9BCC-4263-BBBC-9ABE6CD6088F}" destId="{9D74407F-BDA8-4D47-9E57-E8C44BF3F49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30E78-8594-4D69-92C7-FAD8DE5FC48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64D61EC-9AD3-4D64-843A-982A02AB0408}">
      <dgm:prSet phldrT="[Text]"/>
      <dgm:spPr/>
      <dgm:t>
        <a:bodyPr/>
        <a:lstStyle/>
        <a:p>
          <a:r>
            <a:rPr lang="en-US" dirty="0"/>
            <a:t>  </a:t>
          </a:r>
        </a:p>
      </dgm:t>
    </dgm:pt>
    <dgm:pt modelId="{3EC1C004-09F5-46E3-BC34-B01BC6A7D95B}" type="sibTrans" cxnId="{3F374C00-9B92-4F26-92C6-7F488BBCAEBF}">
      <dgm:prSet/>
      <dgm:spPr>
        <a:blipFill>
          <a:blip xmlns:r="http://schemas.openxmlformats.org/officeDocument/2006/relationships" r:embed="rId1"/>
          <a:srcRect/>
          <a:stretch>
            <a:fillRect t="-25000" b="-25000"/>
          </a:stretch>
        </a:blipFill>
      </dgm:spPr>
      <dgm:t>
        <a:bodyPr/>
        <a:lstStyle/>
        <a:p>
          <a:endParaRPr lang="en-US"/>
        </a:p>
      </dgm:t>
      <dgm:extLst>
        <a:ext uri="{E40237B7-FDA0-4F09-8148-C483321AD2D9}">
          <dgm14:cNvPr xmlns:dgm14="http://schemas.microsoft.com/office/drawing/2010/diagram" id="0" name="" descr="http://tbn1.google.com/images?q=tbn:PkjVdTZkT2iTMM:http://www.ama.ab.ca/images/images_content/Insurance_getting_married.jpg">
            <a:hlinkClick xmlns:r="http://schemas.openxmlformats.org/officeDocument/2006/relationships" r:id="rId2"/>
            <a:extLst>
              <a:ext uri="{FF2B5EF4-FFF2-40B4-BE49-F238E27FC236}">
                <a16:creationId xmlns:a16="http://schemas.microsoft.com/office/drawing/2014/main" id="{5A34A328-6673-43BE-BC2F-5535A00ABF61}"/>
              </a:ext>
            </a:extLst>
          </dgm14:cNvPr>
        </a:ext>
      </dgm:extLst>
    </dgm:pt>
    <dgm:pt modelId="{3B3B373C-6272-46BB-ACF7-076D3F16EFB2}" type="parTrans" cxnId="{3F374C00-9B92-4F26-92C6-7F488BBCAEBF}">
      <dgm:prSet/>
      <dgm:spPr/>
      <dgm:t>
        <a:bodyPr/>
        <a:lstStyle/>
        <a:p>
          <a:endParaRPr lang="en-US"/>
        </a:p>
      </dgm:t>
    </dgm:pt>
    <dgm:pt modelId="{7F956B4C-D41F-4144-8BFF-BD6F2E1B8092}" type="pres">
      <dgm:prSet presAssocID="{98930E78-8594-4D69-92C7-FAD8DE5FC484}" presName="Name0" presStyleCnt="0">
        <dgm:presLayoutVars>
          <dgm:chMax val="7"/>
          <dgm:chPref val="7"/>
          <dgm:dir/>
        </dgm:presLayoutVars>
      </dgm:prSet>
      <dgm:spPr/>
    </dgm:pt>
    <dgm:pt modelId="{AF4F2530-3F68-49B1-A17D-17652147236F}" type="pres">
      <dgm:prSet presAssocID="{98930E78-8594-4D69-92C7-FAD8DE5FC484}" presName="Name1" presStyleCnt="0"/>
      <dgm:spPr/>
    </dgm:pt>
    <dgm:pt modelId="{2B60D755-B252-4BC5-9C5A-C3483FEAA5DA}" type="pres">
      <dgm:prSet presAssocID="{3EC1C004-09F5-46E3-BC34-B01BC6A7D95B}" presName="picture_1" presStyleCnt="0"/>
      <dgm:spPr/>
    </dgm:pt>
    <dgm:pt modelId="{7A741D7C-7CDD-436E-B0C0-60E50B43F3AA}" type="pres">
      <dgm:prSet presAssocID="{3EC1C004-09F5-46E3-BC34-B01BC6A7D95B}" presName="pictureRepeatNode" presStyleLbl="alignImgPlace1" presStyleIdx="0" presStyleCnt="1" custScaleX="142667" custScaleY="142448" custLinFactNeighborX="5333" custLinFactNeighborY="-59339"/>
      <dgm:spPr/>
    </dgm:pt>
    <dgm:pt modelId="{5DEB38C4-BDFD-4077-9FD4-77783FED7DB9}" type="pres">
      <dgm:prSet presAssocID="{E64D61EC-9AD3-4D64-843A-982A02AB0408}" presName="text_1" presStyleLbl="node1" presStyleIdx="0" presStyleCnt="0" custLinFactNeighborX="-4302" custLinFactNeighborY="-65754">
        <dgm:presLayoutVars>
          <dgm:bulletEnabled val="1"/>
        </dgm:presLayoutVars>
      </dgm:prSet>
      <dgm:spPr/>
    </dgm:pt>
  </dgm:ptLst>
  <dgm:cxnLst>
    <dgm:cxn modelId="{3F374C00-9B92-4F26-92C6-7F488BBCAEBF}" srcId="{98930E78-8594-4D69-92C7-FAD8DE5FC484}" destId="{E64D61EC-9AD3-4D64-843A-982A02AB0408}" srcOrd="0" destOrd="0" parTransId="{3B3B373C-6272-46BB-ACF7-076D3F16EFB2}" sibTransId="{3EC1C004-09F5-46E3-BC34-B01BC6A7D95B}"/>
    <dgm:cxn modelId="{20527A39-267D-4277-8F75-B89D8BE53222}" type="presOf" srcId="{E64D61EC-9AD3-4D64-843A-982A02AB0408}" destId="{5DEB38C4-BDFD-4077-9FD4-77783FED7DB9}" srcOrd="0" destOrd="0" presId="urn:microsoft.com/office/officeart/2008/layout/CircularPictureCallout"/>
    <dgm:cxn modelId="{D870C43B-0644-44F9-8A9C-8E50FDA19009}" type="presOf" srcId="{98930E78-8594-4D69-92C7-FAD8DE5FC484}" destId="{7F956B4C-D41F-4144-8BFF-BD6F2E1B8092}" srcOrd="0" destOrd="0" presId="urn:microsoft.com/office/officeart/2008/layout/CircularPictureCallout"/>
    <dgm:cxn modelId="{61A7E4D4-751C-4008-A1CD-F626D86D9FA0}" type="presOf" srcId="{3EC1C004-09F5-46E3-BC34-B01BC6A7D95B}" destId="{7A741D7C-7CDD-436E-B0C0-60E50B43F3AA}" srcOrd="0" destOrd="0" presId="urn:microsoft.com/office/officeart/2008/layout/CircularPictureCallout"/>
    <dgm:cxn modelId="{EF4FE467-97C4-4FEC-846D-FACADB8A2EFB}" type="presParOf" srcId="{7F956B4C-D41F-4144-8BFF-BD6F2E1B8092}" destId="{AF4F2530-3F68-49B1-A17D-17652147236F}" srcOrd="0" destOrd="0" presId="urn:microsoft.com/office/officeart/2008/layout/CircularPictureCallout"/>
    <dgm:cxn modelId="{FB50F19A-4D3E-4FE2-BE6D-41862667960C}" type="presParOf" srcId="{AF4F2530-3F68-49B1-A17D-17652147236F}" destId="{2B60D755-B252-4BC5-9C5A-C3483FEAA5DA}" srcOrd="0" destOrd="0" presId="urn:microsoft.com/office/officeart/2008/layout/CircularPictureCallout"/>
    <dgm:cxn modelId="{90AF9E4D-8DC7-4208-AE2D-DE1277C0729C}" type="presParOf" srcId="{2B60D755-B252-4BC5-9C5A-C3483FEAA5DA}" destId="{7A741D7C-7CDD-436E-B0C0-60E50B43F3AA}" srcOrd="0" destOrd="0" presId="urn:microsoft.com/office/officeart/2008/layout/CircularPictureCallout"/>
    <dgm:cxn modelId="{D6ED8B3D-FF68-4DBF-99D3-8CF46C233622}" type="presParOf" srcId="{AF4F2530-3F68-49B1-A17D-17652147236F}" destId="{5DEB38C4-BDFD-4077-9FD4-77783FED7DB9}"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32E5E-4A8E-4670-8959-AA9E5889BED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FC7A62E-D265-4B86-87A3-0191271E52F8}">
      <dgm:prSet phldrT="[Text]"/>
      <dgm:spPr/>
      <dgm:t>
        <a:bodyPr/>
        <a:lstStyle/>
        <a:p>
          <a:r>
            <a:rPr lang="en-US" dirty="0"/>
            <a:t> </a:t>
          </a:r>
        </a:p>
      </dgm:t>
    </dgm:pt>
    <dgm:pt modelId="{FBAB8F4E-A6E2-402A-AB95-077FEFD1E7A7}" type="parTrans" cxnId="{EECB86A4-9B63-4431-8672-4C2EAA31DB9A}">
      <dgm:prSet/>
      <dgm:spPr/>
      <dgm:t>
        <a:bodyPr/>
        <a:lstStyle/>
        <a:p>
          <a:endParaRPr lang="en-US"/>
        </a:p>
      </dgm:t>
    </dgm:pt>
    <dgm:pt modelId="{9C65B182-0086-4472-AC2C-0A10A9C84B9D}" type="sibTrans" cxnId="{EECB86A4-9B63-4431-8672-4C2EAA31DB9A}">
      <dgm:prSet/>
      <dgm:spPr>
        <a:blipFill>
          <a:blip xmlns:r="http://schemas.openxmlformats.org/officeDocument/2006/relationships" r:embed="rId1"/>
          <a:srcRect/>
          <a:stretch>
            <a:fillRect l="-4000" r="-4000"/>
          </a:stretch>
        </a:blipFill>
      </dgm:spPr>
      <dgm:t>
        <a:bodyPr/>
        <a:lstStyle/>
        <a:p>
          <a:endParaRPr lang="en-US"/>
        </a:p>
      </dgm:t>
      <dgm:extLst>
        <a:ext uri="{E40237B7-FDA0-4F09-8148-C483321AD2D9}">
          <dgm14:cNvPr xmlns:dgm14="http://schemas.microsoft.com/office/drawing/2010/diagram" id="0" name="" descr="http://tbn2.google.com/images?q=tbn:SdSaRyoZYp2aFM:http://sirsha02.files.wordpress.com/2008/01/may05_ahluwalia_advertorial.jpg">
            <a:hlinkClick xmlns:r="http://schemas.openxmlformats.org/officeDocument/2006/relationships" r:id="rId2"/>
            <a:extLst>
              <a:ext uri="{FF2B5EF4-FFF2-40B4-BE49-F238E27FC236}">
                <a16:creationId xmlns:a16="http://schemas.microsoft.com/office/drawing/2014/main" id="{CE94E26B-11D9-4909-9F76-924EB6C7EFD6}"/>
              </a:ext>
            </a:extLst>
          </dgm14:cNvPr>
        </a:ext>
      </dgm:extLst>
    </dgm:pt>
    <dgm:pt modelId="{C19A5A29-549F-4EDD-851F-AA3B2AA29D75}" type="pres">
      <dgm:prSet presAssocID="{36932E5E-4A8E-4670-8959-AA9E5889BED2}" presName="Name0" presStyleCnt="0">
        <dgm:presLayoutVars>
          <dgm:chMax val="7"/>
          <dgm:chPref val="7"/>
          <dgm:dir/>
        </dgm:presLayoutVars>
      </dgm:prSet>
      <dgm:spPr/>
    </dgm:pt>
    <dgm:pt modelId="{41B29DA3-32A0-4131-B48F-64069F958AE3}" type="pres">
      <dgm:prSet presAssocID="{36932E5E-4A8E-4670-8959-AA9E5889BED2}" presName="Name1" presStyleCnt="0"/>
      <dgm:spPr/>
    </dgm:pt>
    <dgm:pt modelId="{43D9FDA0-225D-4190-8D61-167A8228FCF6}" type="pres">
      <dgm:prSet presAssocID="{9C65B182-0086-4472-AC2C-0A10A9C84B9D}" presName="picture_1" presStyleCnt="0"/>
      <dgm:spPr/>
    </dgm:pt>
    <dgm:pt modelId="{9084ED99-0B9D-4607-9947-A81AF0E9708E}" type="pres">
      <dgm:prSet presAssocID="{9C65B182-0086-4472-AC2C-0A10A9C84B9D}" presName="pictureRepeatNode" presStyleLbl="alignImgPlace1" presStyleIdx="0" presStyleCnt="1" custLinFactNeighborX="38889" custLinFactNeighborY="-21111"/>
      <dgm:spPr/>
    </dgm:pt>
    <dgm:pt modelId="{D7462292-BD81-4758-8DF5-0AF17E8C1C7A}" type="pres">
      <dgm:prSet presAssocID="{3FC7A62E-D265-4B86-87A3-0191271E52F8}" presName="text_1" presStyleLbl="node1" presStyleIdx="0" presStyleCnt="0">
        <dgm:presLayoutVars>
          <dgm:bulletEnabled val="1"/>
        </dgm:presLayoutVars>
      </dgm:prSet>
      <dgm:spPr/>
    </dgm:pt>
  </dgm:ptLst>
  <dgm:cxnLst>
    <dgm:cxn modelId="{84BEDA98-A415-43D9-86F0-D1D6228428C6}" type="presOf" srcId="{9C65B182-0086-4472-AC2C-0A10A9C84B9D}" destId="{9084ED99-0B9D-4607-9947-A81AF0E9708E}" srcOrd="0" destOrd="0" presId="urn:microsoft.com/office/officeart/2008/layout/CircularPictureCallout"/>
    <dgm:cxn modelId="{EECB86A4-9B63-4431-8672-4C2EAA31DB9A}" srcId="{36932E5E-4A8E-4670-8959-AA9E5889BED2}" destId="{3FC7A62E-D265-4B86-87A3-0191271E52F8}" srcOrd="0" destOrd="0" parTransId="{FBAB8F4E-A6E2-402A-AB95-077FEFD1E7A7}" sibTransId="{9C65B182-0086-4472-AC2C-0A10A9C84B9D}"/>
    <dgm:cxn modelId="{972112C5-8925-4149-804B-478106734893}" type="presOf" srcId="{36932E5E-4A8E-4670-8959-AA9E5889BED2}" destId="{C19A5A29-549F-4EDD-851F-AA3B2AA29D75}" srcOrd="0" destOrd="0" presId="urn:microsoft.com/office/officeart/2008/layout/CircularPictureCallout"/>
    <dgm:cxn modelId="{E5A492F8-7A7A-4202-BF92-5A71CF015FFA}" type="presOf" srcId="{3FC7A62E-D265-4B86-87A3-0191271E52F8}" destId="{D7462292-BD81-4758-8DF5-0AF17E8C1C7A}" srcOrd="0" destOrd="0" presId="urn:microsoft.com/office/officeart/2008/layout/CircularPictureCallout"/>
    <dgm:cxn modelId="{8CFF1701-504D-4303-A1B1-A60FED1A6E87}" type="presParOf" srcId="{C19A5A29-549F-4EDD-851F-AA3B2AA29D75}" destId="{41B29DA3-32A0-4131-B48F-64069F958AE3}" srcOrd="0" destOrd="0" presId="urn:microsoft.com/office/officeart/2008/layout/CircularPictureCallout"/>
    <dgm:cxn modelId="{C93C165A-7FC9-4A6E-8CB1-E5FCE3E22102}" type="presParOf" srcId="{41B29DA3-32A0-4131-B48F-64069F958AE3}" destId="{43D9FDA0-225D-4190-8D61-167A8228FCF6}" srcOrd="0" destOrd="0" presId="urn:microsoft.com/office/officeart/2008/layout/CircularPictureCallout"/>
    <dgm:cxn modelId="{5052895D-9247-4AA6-9E8D-4BD90E7AEAEC}" type="presParOf" srcId="{43D9FDA0-225D-4190-8D61-167A8228FCF6}" destId="{9084ED99-0B9D-4607-9947-A81AF0E9708E}" srcOrd="0" destOrd="0" presId="urn:microsoft.com/office/officeart/2008/layout/CircularPictureCallout"/>
    <dgm:cxn modelId="{616AF95F-DFE9-4575-AFB6-84266526DBF7}" type="presParOf" srcId="{41B29DA3-32A0-4131-B48F-64069F958AE3}" destId="{D7462292-BD81-4758-8DF5-0AF17E8C1C7A}"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3D255-8BC2-43E0-B437-397F503EE75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F6F6E7C-85E8-42F9-A109-8C8D1E9D33F8}">
      <dgm:prSet phldrT="[Text]"/>
      <dgm:spPr/>
      <dgm:t>
        <a:bodyPr/>
        <a:lstStyle/>
        <a:p>
          <a:r>
            <a:rPr lang="en-US" dirty="0"/>
            <a:t> </a:t>
          </a:r>
        </a:p>
      </dgm:t>
    </dgm:pt>
    <dgm:pt modelId="{2DA67074-87E9-4829-8972-6584F8609162}" type="parTrans" cxnId="{1C9A9825-41AB-4BB8-BE1A-AEC017C58ECC}">
      <dgm:prSet/>
      <dgm:spPr/>
      <dgm:t>
        <a:bodyPr/>
        <a:lstStyle/>
        <a:p>
          <a:endParaRPr lang="en-US"/>
        </a:p>
      </dgm:t>
    </dgm:pt>
    <dgm:pt modelId="{EFB56A74-5E7C-4BAE-8FB0-169C26703798}" type="sibTrans" cxnId="{1C9A9825-41AB-4BB8-BE1A-AEC017C58ECC}">
      <dgm:prSet/>
      <dgm:spPr>
        <a:blipFill>
          <a:blip xmlns:r="http://schemas.openxmlformats.org/officeDocument/2006/relationships" r:embed="rId1"/>
          <a:srcRect/>
          <a:stretch>
            <a:fillRect l="-18000" r="-18000"/>
          </a:stretch>
        </a:blipFill>
      </dgm:spPr>
      <dgm:t>
        <a:bodyPr/>
        <a:lstStyle/>
        <a:p>
          <a:endParaRPr lang="en-US"/>
        </a:p>
      </dgm:t>
      <dgm:extLst>
        <a:ext uri="{E40237B7-FDA0-4F09-8148-C483321AD2D9}">
          <dgm14:cNvPr xmlns:dgm14="http://schemas.microsoft.com/office/drawing/2010/diagram" id="0" name="" descr="See full size image">
            <a:hlinkClick xmlns:r="http://schemas.openxmlformats.org/officeDocument/2006/relationships" r:id="rId2"/>
            <a:extLst>
              <a:ext uri="{FF2B5EF4-FFF2-40B4-BE49-F238E27FC236}">
                <a16:creationId xmlns:a16="http://schemas.microsoft.com/office/drawing/2014/main" id="{B1F692FE-F8AD-4BC0-B268-DAA16ED9A718}"/>
              </a:ext>
            </a:extLst>
          </dgm14:cNvPr>
        </a:ext>
      </dgm:extLst>
    </dgm:pt>
    <dgm:pt modelId="{91453541-8A72-47C2-B2D3-2BD7BE6394AC}" type="pres">
      <dgm:prSet presAssocID="{FA73D255-8BC2-43E0-B437-397F503EE759}" presName="Name0" presStyleCnt="0">
        <dgm:presLayoutVars>
          <dgm:chMax val="7"/>
          <dgm:chPref val="7"/>
          <dgm:dir/>
        </dgm:presLayoutVars>
      </dgm:prSet>
      <dgm:spPr/>
    </dgm:pt>
    <dgm:pt modelId="{AFC8DAF9-C474-4611-9642-B78465C35B30}" type="pres">
      <dgm:prSet presAssocID="{FA73D255-8BC2-43E0-B437-397F503EE759}" presName="Name1" presStyleCnt="0"/>
      <dgm:spPr/>
    </dgm:pt>
    <dgm:pt modelId="{D30F5425-805C-4C73-B8D7-AFADCCDE1E87}" type="pres">
      <dgm:prSet presAssocID="{EFB56A74-5E7C-4BAE-8FB0-169C26703798}" presName="picture_1" presStyleCnt="0"/>
      <dgm:spPr/>
    </dgm:pt>
    <dgm:pt modelId="{A4DEB56D-4E26-45BD-8CD4-05ACBB4E71B9}" type="pres">
      <dgm:prSet presAssocID="{EFB56A74-5E7C-4BAE-8FB0-169C26703798}" presName="pictureRepeatNode" presStyleLbl="alignImgPlace1" presStyleIdx="0" presStyleCnt="1" custLinFactNeighborX="-10555" custLinFactNeighborY="-21371"/>
      <dgm:spPr/>
    </dgm:pt>
    <dgm:pt modelId="{91C0C364-8D21-4552-BC32-FBC4981C8E0D}" type="pres">
      <dgm:prSet presAssocID="{BF6F6E7C-85E8-42F9-A109-8C8D1E9D33F8}" presName="text_1" presStyleLbl="node1" presStyleIdx="0" presStyleCnt="0">
        <dgm:presLayoutVars>
          <dgm:bulletEnabled val="1"/>
        </dgm:presLayoutVars>
      </dgm:prSet>
      <dgm:spPr/>
    </dgm:pt>
  </dgm:ptLst>
  <dgm:cxnLst>
    <dgm:cxn modelId="{ABC8CD01-D60B-49B3-B36E-3017C8C22965}" type="presOf" srcId="{BF6F6E7C-85E8-42F9-A109-8C8D1E9D33F8}" destId="{91C0C364-8D21-4552-BC32-FBC4981C8E0D}" srcOrd="0" destOrd="0" presId="urn:microsoft.com/office/officeart/2008/layout/CircularPictureCallout"/>
    <dgm:cxn modelId="{1C9A9825-41AB-4BB8-BE1A-AEC017C58ECC}" srcId="{FA73D255-8BC2-43E0-B437-397F503EE759}" destId="{BF6F6E7C-85E8-42F9-A109-8C8D1E9D33F8}" srcOrd="0" destOrd="0" parTransId="{2DA67074-87E9-4829-8972-6584F8609162}" sibTransId="{EFB56A74-5E7C-4BAE-8FB0-169C26703798}"/>
    <dgm:cxn modelId="{21D0A0F4-76B7-4FC1-8B50-A58EC066A272}" type="presOf" srcId="{FA73D255-8BC2-43E0-B437-397F503EE759}" destId="{91453541-8A72-47C2-B2D3-2BD7BE6394AC}" srcOrd="0" destOrd="0" presId="urn:microsoft.com/office/officeart/2008/layout/CircularPictureCallout"/>
    <dgm:cxn modelId="{0500E7F6-787E-4479-8ABB-592C73D9CF78}" type="presOf" srcId="{EFB56A74-5E7C-4BAE-8FB0-169C26703798}" destId="{A4DEB56D-4E26-45BD-8CD4-05ACBB4E71B9}" srcOrd="0" destOrd="0" presId="urn:microsoft.com/office/officeart/2008/layout/CircularPictureCallout"/>
    <dgm:cxn modelId="{5DF74B01-C2ED-4338-B9AD-7A173DAEA2C5}" type="presParOf" srcId="{91453541-8A72-47C2-B2D3-2BD7BE6394AC}" destId="{AFC8DAF9-C474-4611-9642-B78465C35B30}" srcOrd="0" destOrd="0" presId="urn:microsoft.com/office/officeart/2008/layout/CircularPictureCallout"/>
    <dgm:cxn modelId="{7C787EEA-B51B-44CF-B2AC-852F47752E81}" type="presParOf" srcId="{AFC8DAF9-C474-4611-9642-B78465C35B30}" destId="{D30F5425-805C-4C73-B8D7-AFADCCDE1E87}" srcOrd="0" destOrd="0" presId="urn:microsoft.com/office/officeart/2008/layout/CircularPictureCallout"/>
    <dgm:cxn modelId="{AE8801A7-EB77-4E3E-A3BC-53958D528158}" type="presParOf" srcId="{D30F5425-805C-4C73-B8D7-AFADCCDE1E87}" destId="{A4DEB56D-4E26-45BD-8CD4-05ACBB4E71B9}" srcOrd="0" destOrd="0" presId="urn:microsoft.com/office/officeart/2008/layout/CircularPictureCallout"/>
    <dgm:cxn modelId="{5D1B6E61-26E7-418A-8184-3654E4401BCF}" type="presParOf" srcId="{AFC8DAF9-C474-4611-9642-B78465C35B30}" destId="{91C0C364-8D21-4552-BC32-FBC4981C8E0D}"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ECD2B-79E2-429F-B6E5-50E435C15544}">
      <dsp:nvSpPr>
        <dsp:cNvPr id="0" name=""/>
        <dsp:cNvSpPr/>
      </dsp:nvSpPr>
      <dsp:spPr>
        <a:xfrm>
          <a:off x="4914556" y="-136835"/>
          <a:ext cx="1916079" cy="17492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1. Establish your goals</a:t>
          </a:r>
        </a:p>
      </dsp:txBody>
      <dsp:txXfrm>
        <a:off x="5195159" y="119331"/>
        <a:ext cx="1354873" cy="1236880"/>
      </dsp:txXfrm>
    </dsp:sp>
    <dsp:sp modelId="{5D0BBE64-A0ED-4FA8-8619-79002BC1B080}">
      <dsp:nvSpPr>
        <dsp:cNvPr id="0" name=""/>
        <dsp:cNvSpPr/>
      </dsp:nvSpPr>
      <dsp:spPr>
        <a:xfrm rot="1040206">
          <a:off x="6939129" y="882865"/>
          <a:ext cx="428427" cy="5094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942049" y="965601"/>
        <a:ext cx="299899" cy="305659"/>
      </dsp:txXfrm>
    </dsp:sp>
    <dsp:sp modelId="{31E3D814-1A67-404E-8F03-DC9D06FC6B67}">
      <dsp:nvSpPr>
        <dsp:cNvPr id="0" name=""/>
        <dsp:cNvSpPr/>
      </dsp:nvSpPr>
      <dsp:spPr>
        <a:xfrm>
          <a:off x="7506832" y="583260"/>
          <a:ext cx="1932653" cy="1932653"/>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2. Gather data</a:t>
          </a:r>
        </a:p>
      </dsp:txBody>
      <dsp:txXfrm>
        <a:off x="7789862" y="866290"/>
        <a:ext cx="1366593" cy="1366593"/>
      </dsp:txXfrm>
    </dsp:sp>
    <dsp:sp modelId="{3979E9B7-A64F-4EA9-8BD9-5CE41A588E12}">
      <dsp:nvSpPr>
        <dsp:cNvPr id="0" name=""/>
        <dsp:cNvSpPr/>
      </dsp:nvSpPr>
      <dsp:spPr>
        <a:xfrm rot="5493125">
          <a:off x="8203178" y="2685825"/>
          <a:ext cx="464584" cy="509431"/>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8274753" y="2718049"/>
        <a:ext cx="325209" cy="305659"/>
      </dsp:txXfrm>
    </dsp:sp>
    <dsp:sp modelId="{F79FF079-9B71-4239-98E7-28E7A1D09079}">
      <dsp:nvSpPr>
        <dsp:cNvPr id="0" name=""/>
        <dsp:cNvSpPr/>
      </dsp:nvSpPr>
      <dsp:spPr>
        <a:xfrm>
          <a:off x="7421105" y="3391576"/>
          <a:ext cx="1958238" cy="1699507"/>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3. Evaluate your current position</a:t>
          </a:r>
        </a:p>
      </dsp:txBody>
      <dsp:txXfrm>
        <a:off x="7707882" y="3640463"/>
        <a:ext cx="1384684" cy="1201733"/>
      </dsp:txXfrm>
    </dsp:sp>
    <dsp:sp modelId="{F9B8EC75-0EA8-4540-9801-74178D5C0725}">
      <dsp:nvSpPr>
        <dsp:cNvPr id="0" name=""/>
        <dsp:cNvSpPr/>
      </dsp:nvSpPr>
      <dsp:spPr>
        <a:xfrm rot="9562482">
          <a:off x="6970509" y="4451000"/>
          <a:ext cx="391784" cy="509431"/>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7084277" y="4532185"/>
        <a:ext cx="274249" cy="305659"/>
      </dsp:txXfrm>
    </dsp:sp>
    <dsp:sp modelId="{D4C2FD48-55BD-4758-932D-9BB93DB5C4D9}">
      <dsp:nvSpPr>
        <dsp:cNvPr id="0" name=""/>
        <dsp:cNvSpPr/>
      </dsp:nvSpPr>
      <dsp:spPr>
        <a:xfrm>
          <a:off x="4844083" y="4255667"/>
          <a:ext cx="2041965" cy="1879687"/>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4. Develop a plan</a:t>
          </a:r>
        </a:p>
      </dsp:txBody>
      <dsp:txXfrm>
        <a:off x="5143122" y="4530941"/>
        <a:ext cx="1443887" cy="1329139"/>
      </dsp:txXfrm>
    </dsp:sp>
    <dsp:sp modelId="{578A06FD-799D-45C0-81AC-D7BA12D85A88}">
      <dsp:nvSpPr>
        <dsp:cNvPr id="0" name=""/>
        <dsp:cNvSpPr/>
      </dsp:nvSpPr>
      <dsp:spPr>
        <a:xfrm rot="12132739">
          <a:off x="4457853" y="4437996"/>
          <a:ext cx="351796" cy="509431"/>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4559476" y="4559831"/>
        <a:ext cx="246257" cy="305659"/>
      </dsp:txXfrm>
    </dsp:sp>
    <dsp:sp modelId="{AB1344A3-6286-4479-BAC2-DCFE0E1965F7}">
      <dsp:nvSpPr>
        <dsp:cNvPr id="0" name=""/>
        <dsp:cNvSpPr/>
      </dsp:nvSpPr>
      <dsp:spPr>
        <a:xfrm>
          <a:off x="2313715" y="3305922"/>
          <a:ext cx="2113407" cy="1741831"/>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5. Implement your plan</a:t>
          </a:r>
        </a:p>
      </dsp:txBody>
      <dsp:txXfrm>
        <a:off x="2623216" y="3561007"/>
        <a:ext cx="1494405" cy="1231661"/>
      </dsp:txXfrm>
    </dsp:sp>
    <dsp:sp modelId="{DB0093AB-A74D-4A95-9A87-B0FF9B084F79}">
      <dsp:nvSpPr>
        <dsp:cNvPr id="0" name=""/>
        <dsp:cNvSpPr/>
      </dsp:nvSpPr>
      <dsp:spPr>
        <a:xfrm rot="16388450">
          <a:off x="3255713" y="2722148"/>
          <a:ext cx="361104" cy="509431"/>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306911" y="2878118"/>
        <a:ext cx="252773" cy="305659"/>
      </dsp:txXfrm>
    </dsp:sp>
    <dsp:sp modelId="{E776613D-2A52-4C08-8E05-112629A3DAF1}">
      <dsp:nvSpPr>
        <dsp:cNvPr id="0" name=""/>
        <dsp:cNvSpPr/>
      </dsp:nvSpPr>
      <dsp:spPr>
        <a:xfrm>
          <a:off x="2467811" y="799281"/>
          <a:ext cx="2075565" cy="182829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6. Monitor and regularly review</a:t>
          </a:r>
        </a:p>
      </dsp:txBody>
      <dsp:txXfrm>
        <a:off x="2771770" y="1067028"/>
        <a:ext cx="1467647" cy="1292797"/>
      </dsp:txXfrm>
    </dsp:sp>
    <dsp:sp modelId="{EAE1AF49-9BCC-4263-BBBC-9ABE6CD6088F}">
      <dsp:nvSpPr>
        <dsp:cNvPr id="0" name=""/>
        <dsp:cNvSpPr/>
      </dsp:nvSpPr>
      <dsp:spPr>
        <a:xfrm rot="20255940">
          <a:off x="4555429" y="960540"/>
          <a:ext cx="317514" cy="50943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559023" y="1080576"/>
        <a:ext cx="222260" cy="305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1D7C-7CDD-436E-B0C0-60E50B43F3AA}">
      <dsp:nvSpPr>
        <dsp:cNvPr id="0" name=""/>
        <dsp:cNvSpPr/>
      </dsp:nvSpPr>
      <dsp:spPr>
        <a:xfrm>
          <a:off x="734470" y="220530"/>
          <a:ext cx="3081948" cy="3077217"/>
        </a:xfrm>
        <a:prstGeom prst="ellipse">
          <a:avLst/>
        </a:prstGeom>
        <a:blipFill>
          <a:blip xmlns:r="http://schemas.openxmlformats.org/officeDocument/2006/relationships" r:embed="rId1"/>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B38C4-BDFD-4077-9FD4-77783FED7DB9}">
      <dsp:nvSpPr>
        <dsp:cNvPr id="0" name=""/>
        <dsp:cNvSpPr/>
      </dsp:nvSpPr>
      <dsp:spPr>
        <a:xfrm>
          <a:off x="1409485" y="2639224"/>
          <a:ext cx="1382553" cy="7128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66950">
            <a:lnSpc>
              <a:spcPct val="90000"/>
            </a:lnSpc>
            <a:spcBef>
              <a:spcPct val="0"/>
            </a:spcBef>
            <a:spcAft>
              <a:spcPct val="35000"/>
            </a:spcAft>
            <a:buNone/>
          </a:pPr>
          <a:r>
            <a:rPr lang="en-US" sz="5100" kern="1200" dirty="0"/>
            <a:t>  </a:t>
          </a:r>
        </a:p>
      </dsp:txBody>
      <dsp:txXfrm>
        <a:off x="1409485" y="2639224"/>
        <a:ext cx="1382553" cy="712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ED99-0B9D-4607-9947-A81AF0E9708E}">
      <dsp:nvSpPr>
        <dsp:cNvPr id="0" name=""/>
        <dsp:cNvSpPr/>
      </dsp:nvSpPr>
      <dsp:spPr>
        <a:xfrm>
          <a:off x="2880323" y="576067"/>
          <a:ext cx="3240360" cy="3240360"/>
        </a:xfrm>
        <a:prstGeom prst="ellipse">
          <a:avLst/>
        </a:prstGeom>
        <a:blipFill>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62292-BD81-4758-8DF5-0AF17E8C1C7A}">
      <dsp:nvSpPr>
        <dsp:cNvPr id="0" name=""/>
        <dsp:cNvSpPr/>
      </dsp:nvSpPr>
      <dsp:spPr>
        <a:xfrm>
          <a:off x="2203444" y="2980771"/>
          <a:ext cx="2073830" cy="106931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 </a:t>
          </a:r>
        </a:p>
      </dsp:txBody>
      <dsp:txXfrm>
        <a:off x="2203444" y="2980771"/>
        <a:ext cx="2073830" cy="1069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EB56D-4E26-45BD-8CD4-05ACBB4E71B9}">
      <dsp:nvSpPr>
        <dsp:cNvPr id="0" name=""/>
        <dsp:cNvSpPr/>
      </dsp:nvSpPr>
      <dsp:spPr>
        <a:xfrm>
          <a:off x="1266449" y="597092"/>
          <a:ext cx="3210671" cy="3210671"/>
        </a:xfrm>
        <a:prstGeom prst="ellipse">
          <a:avLst/>
        </a:prstGeom>
        <a:blipFill>
          <a:blip xmlns:r="http://schemas.openxmlformats.org/officeDocument/2006/relationships" r:embed="rId1"/>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0C364-8D21-4552-BC32-FBC4981C8E0D}">
      <dsp:nvSpPr>
        <dsp:cNvPr id="0" name=""/>
        <dsp:cNvSpPr/>
      </dsp:nvSpPr>
      <dsp:spPr>
        <a:xfrm>
          <a:off x="2183256" y="2988110"/>
          <a:ext cx="2054829" cy="1059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 </a:t>
          </a:r>
        </a:p>
      </dsp:txBody>
      <dsp:txXfrm>
        <a:off x="2183256" y="2988110"/>
        <a:ext cx="2054829" cy="10595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E0F9F-39B9-4D7B-8313-B12154DF973D}" type="datetimeFigureOut">
              <a:rPr lang="en-GB" smtClean="0"/>
              <a:t>21/11/2017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023E-A468-4EBA-B28C-063826AF24DB}" type="slidenum">
              <a:rPr lang="en-GB" smtClean="0"/>
              <a:t>‹#›</a:t>
            </a:fld>
            <a:endParaRPr lang="en-GB"/>
          </a:p>
        </p:txBody>
      </p:sp>
    </p:spTree>
    <p:extLst>
      <p:ext uri="{BB962C8B-B14F-4D97-AF65-F5344CB8AC3E}">
        <p14:creationId xmlns:p14="http://schemas.microsoft.com/office/powerpoint/2010/main" val="343010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725488"/>
            <a:ext cx="6448425" cy="3627437"/>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11480" rtl="0" eaLnBrk="1" fontAlgn="auto" latinLnBrk="0" hangingPunct="1">
              <a:lnSpc>
                <a:spcPct val="100000"/>
              </a:lnSpc>
              <a:spcBef>
                <a:spcPts val="0"/>
              </a:spcBef>
              <a:spcAft>
                <a:spcPts val="0"/>
              </a:spcAft>
              <a:buClrTx/>
              <a:buSzTx/>
              <a:buFontTx/>
              <a:buNone/>
              <a:tabLst/>
              <a:defRPr/>
            </a:pPr>
            <a:fld id="{4DB3032D-E5FC-47AC-BB30-2F5280B75AB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1148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02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8A673-4819-4A3B-9448-C7AE512E2609}" type="slidenum">
              <a:rPr lang="en-GB" smtClean="0"/>
              <a:pPr/>
              <a:t>13</a:t>
            </a:fld>
            <a:endParaRPr lang="en-GB" dirty="0"/>
          </a:p>
        </p:txBody>
      </p:sp>
    </p:spTree>
    <p:extLst>
      <p:ext uri="{BB962C8B-B14F-4D97-AF65-F5344CB8AC3E}">
        <p14:creationId xmlns:p14="http://schemas.microsoft.com/office/powerpoint/2010/main" val="95433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Why do people value their relationship with their Financial Planner so highly?</a:t>
            </a:r>
          </a:p>
          <a:p>
            <a:pPr eaLnBrk="1" hangingPunct="1"/>
            <a:endParaRPr lang="en-GB" altLang="en-US" dirty="0"/>
          </a:p>
          <a:p>
            <a:pPr eaLnBrk="1" hangingPunct="1"/>
            <a:r>
              <a:rPr lang="en-GB" altLang="en-US" dirty="0"/>
              <a:t>See slide</a:t>
            </a:r>
          </a:p>
          <a:p>
            <a:pPr eaLnBrk="1" hangingPunct="1"/>
            <a:endParaRPr lang="en-GB" altLang="en-US" dirty="0"/>
          </a:p>
          <a:p>
            <a:pPr eaLnBrk="1" hangingPunct="1">
              <a:buFontTx/>
              <a:buChar char="•"/>
            </a:pPr>
            <a:r>
              <a:rPr lang="en-GB" altLang="en-US" dirty="0"/>
              <a:t>Financial Planners are experts at helping you set objectives and producing strategies to meet them</a:t>
            </a:r>
          </a:p>
          <a:p>
            <a:pPr eaLnBrk="1" hangingPunct="1">
              <a:buFontTx/>
              <a:buChar char="•"/>
            </a:pPr>
            <a:r>
              <a:rPr lang="en-GB" altLang="en-US" dirty="0"/>
              <a:t>CERTIFIED FINANCIAL PLANNER is the global symbol of excellence in Financial Planning – the CFP licence is recognised in around the world</a:t>
            </a:r>
          </a:p>
          <a:p>
            <a:pPr eaLnBrk="1" hangingPunct="1">
              <a:buFontTx/>
              <a:buChar char="•"/>
            </a:pPr>
            <a:r>
              <a:rPr lang="en-GB" altLang="en-US" dirty="0"/>
              <a:t>Fees – established at outset</a:t>
            </a:r>
          </a:p>
          <a:p>
            <a:pPr eaLnBrk="1" hangingPunct="1">
              <a:buFontTx/>
              <a:buChar char="•"/>
            </a:pPr>
            <a:r>
              <a:rPr lang="en-GB" altLang="en-US" dirty="0"/>
              <a:t>Service –tailored to your needs</a:t>
            </a:r>
          </a:p>
          <a:p>
            <a:pPr eaLnBrk="1" hangingPunct="1">
              <a:buFontTx/>
              <a:buChar char="•"/>
            </a:pPr>
            <a:r>
              <a:rPr lang="en-GB" altLang="en-US" dirty="0"/>
              <a:t>Relationship – long term</a:t>
            </a:r>
          </a:p>
          <a:p>
            <a:pPr eaLnBrk="1" hangingPunct="1">
              <a:buFontTx/>
              <a:buChar char="•"/>
            </a:pPr>
            <a:endParaRPr lang="en-GB" altLang="en-US" dirty="0"/>
          </a:p>
          <a:p>
            <a:pPr eaLnBrk="1" hangingPunct="1"/>
            <a:r>
              <a:rPr lang="en-GB" altLang="en-US" dirty="0"/>
              <a:t>As consumers recognise the benefits of the Financial Planning model (as opposed to the ‘sales’ model) the UK market is growing rapidly</a:t>
            </a:r>
          </a:p>
          <a:p>
            <a:pPr eaLnBrk="1" hangingPunct="1"/>
            <a:endParaRPr lang="en-GB" altLang="en-US" dirty="0"/>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14</a:t>
            </a:fld>
            <a:endParaRPr lang="en-GB"/>
          </a:p>
        </p:txBody>
      </p:sp>
    </p:spTree>
    <p:extLst>
      <p:ext uri="{BB962C8B-B14F-4D97-AF65-F5344CB8AC3E}">
        <p14:creationId xmlns:p14="http://schemas.microsoft.com/office/powerpoint/2010/main" val="265643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An apprenticeship combines a job with an accompanying skills development programme designed by employers.  cisi.org/apprenticeships</a:t>
            </a:r>
          </a:p>
          <a:p>
            <a:pPr marL="0" indent="0">
              <a:buNone/>
            </a:pPr>
            <a:endParaRPr lang="en-GB" sz="1200" dirty="0"/>
          </a:p>
          <a:p>
            <a:pPr marL="0" indent="0">
              <a:buNone/>
            </a:pPr>
            <a:r>
              <a:rPr lang="en-GB" sz="1200" dirty="0"/>
              <a:t>Young people can earn a salary whilst gaining technical knowledge and real practical experience, along with functional and personal skills, required for their immediate job and future career. </a:t>
            </a:r>
          </a:p>
          <a:p>
            <a:pPr eaLnBrk="1" hangingPunct="1"/>
            <a:endParaRPr lang="en-GB" altLang="en-US" dirty="0"/>
          </a:p>
          <a:p>
            <a:pPr eaLnBrk="1" hangingPunct="1"/>
            <a:endParaRPr lang="en-GB" altLang="en-US" dirty="0"/>
          </a:p>
          <a:p>
            <a:pPr eaLnBrk="1" hangingPunct="1"/>
            <a:r>
              <a:rPr lang="en-GB" altLang="en-US" dirty="0"/>
              <a:t>More and more universities are now offering Financial Planning degrees but if not a specialist financial services degree will work and there are a number of others that will give a good grounding including:</a:t>
            </a:r>
          </a:p>
          <a:p>
            <a:pPr eaLnBrk="1" hangingPunct="1"/>
            <a:r>
              <a:rPr lang="en-GB" altLang="en-US" dirty="0"/>
              <a:t>Accountancy, business, law, </a:t>
            </a:r>
            <a:r>
              <a:rPr lang="en-GB" altLang="en-US" dirty="0" err="1"/>
              <a:t>english</a:t>
            </a:r>
            <a:r>
              <a:rPr lang="en-GB" altLang="en-US" dirty="0"/>
              <a:t>, history, maths.</a:t>
            </a:r>
          </a:p>
          <a:p>
            <a:pPr eaLnBrk="1" hangingPunct="1"/>
            <a:endParaRPr lang="en-GB" altLang="en-US" dirty="0"/>
          </a:p>
          <a:p>
            <a:pPr eaLnBrk="1" hangingPunct="1"/>
            <a:r>
              <a:rPr lang="en-GB" altLang="en-US" dirty="0"/>
              <a:t>There are minimum standards to enter the profession which currently sit at QCA level 4 (or the equivalent of a first year degree) but the leaders in the profession have one or both of the CFP licence (which tests the application of advanced financial planning) via the CISI.  This qualifications sits at level 6 on the QCA framework </a:t>
            </a:r>
            <a:r>
              <a:rPr lang="en-GB" altLang="en-US" dirty="0" err="1"/>
              <a:t>ie</a:t>
            </a:r>
            <a:r>
              <a:rPr lang="en-GB" altLang="en-US" dirty="0"/>
              <a:t> at full degree level.</a:t>
            </a:r>
          </a:p>
          <a:p>
            <a:endParaRPr lang="en-GB" dirty="0"/>
          </a:p>
          <a:p>
            <a:r>
              <a:rPr lang="en-GB" dirty="0"/>
              <a:t>cisi.org/</a:t>
            </a:r>
            <a:r>
              <a:rPr lang="en-GB" dirty="0" err="1"/>
              <a:t>financialplanning</a:t>
            </a:r>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16</a:t>
            </a:fld>
            <a:endParaRPr lang="en-GB"/>
          </a:p>
        </p:txBody>
      </p:sp>
    </p:spTree>
    <p:extLst>
      <p:ext uri="{BB962C8B-B14F-4D97-AF65-F5344CB8AC3E}">
        <p14:creationId xmlns:p14="http://schemas.microsoft.com/office/powerpoint/2010/main" val="90780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37293-A242-42BA-9BAE-4CC336820E89}" type="slidenum">
              <a:rPr lang="en-GB" smtClean="0"/>
              <a:t>17</a:t>
            </a:fld>
            <a:endParaRPr lang="en-GB" dirty="0"/>
          </a:p>
        </p:txBody>
      </p:sp>
    </p:spTree>
    <p:extLst>
      <p:ext uri="{BB962C8B-B14F-4D97-AF65-F5344CB8AC3E}">
        <p14:creationId xmlns:p14="http://schemas.microsoft.com/office/powerpoint/2010/main" val="187330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If you want to know more about any of the information we’ve covered today or to take a good look at your own situation, visit the Money Advice Services website, the CISI’s get into finance website or  you can find it at cisi.org/</a:t>
            </a:r>
            <a:r>
              <a:rPr lang="en-GB" altLang="en-US" dirty="0" err="1"/>
              <a:t>wayfinder</a:t>
            </a:r>
            <a:r>
              <a:rPr lang="en-GB" altLang="en-US" dirty="0"/>
              <a:t> for more on financial planning</a:t>
            </a:r>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19</a:t>
            </a:fld>
            <a:endParaRPr lang="en-GB"/>
          </a:p>
        </p:txBody>
      </p:sp>
    </p:spTree>
    <p:extLst>
      <p:ext uri="{BB962C8B-B14F-4D97-AF65-F5344CB8AC3E}">
        <p14:creationId xmlns:p14="http://schemas.microsoft.com/office/powerpoint/2010/main" val="96026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Download the CISI’s free app on your mobile cisi.org/</a:t>
            </a:r>
            <a:r>
              <a:rPr lang="en-GB" dirty="0" err="1"/>
              <a:t>yourmoney</a:t>
            </a:r>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20</a:t>
            </a:fld>
            <a:endParaRPr lang="en-GB"/>
          </a:p>
        </p:txBody>
      </p:sp>
    </p:spTree>
    <p:extLst>
      <p:ext uri="{BB962C8B-B14F-4D97-AF65-F5344CB8AC3E}">
        <p14:creationId xmlns:p14="http://schemas.microsoft.com/office/powerpoint/2010/main" val="73320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22</a:t>
            </a:fld>
            <a:endParaRPr lang="en-GB"/>
          </a:p>
        </p:txBody>
      </p:sp>
    </p:spTree>
    <p:extLst>
      <p:ext uri="{BB962C8B-B14F-4D97-AF65-F5344CB8AC3E}">
        <p14:creationId xmlns:p14="http://schemas.microsoft.com/office/powerpoint/2010/main" val="289122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2</a:t>
            </a:fld>
            <a:endParaRPr lang="en-GB"/>
          </a:p>
        </p:txBody>
      </p:sp>
    </p:spTree>
    <p:extLst>
      <p:ext uri="{BB962C8B-B14F-4D97-AF65-F5344CB8AC3E}">
        <p14:creationId xmlns:p14="http://schemas.microsoft.com/office/powerpoint/2010/main" val="114783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So I've mentioned it a couple of times but its fair to say people understand Financial Planning to mean many different things...PTO</a:t>
            </a:r>
          </a:p>
          <a:p>
            <a:endParaRPr lang="en-GB" altLang="en-US" dirty="0"/>
          </a:p>
          <a:p>
            <a:r>
              <a:rPr lang="en-GB" altLang="en-US" dirty="0"/>
              <a:t>How does somebody earning the average salary in the UK c£25k pa afford a house that's worth on average c£160k pa</a:t>
            </a:r>
          </a:p>
          <a:p>
            <a:endParaRPr lang="en-GB" altLang="en-US" dirty="0"/>
          </a:p>
          <a:p>
            <a:r>
              <a:rPr lang="en-GB" altLang="en-US" dirty="0"/>
              <a:t>Q. Any ideas?</a:t>
            </a:r>
          </a:p>
          <a:p>
            <a:endParaRPr lang="en-GB" altLang="en-US" dirty="0"/>
          </a:p>
          <a:p>
            <a:r>
              <a:rPr lang="en-GB" altLang="en-US" dirty="0"/>
              <a:t>Simplistically you need to earn money from working, and borrow against your future earnings ( 25 years typically) to get a loan to buy a house.</a:t>
            </a:r>
          </a:p>
          <a:p>
            <a:endParaRPr lang="en-GB" altLang="en-US" dirty="0"/>
          </a:p>
          <a:p>
            <a:r>
              <a:rPr lang="en-GB" altLang="en-US" dirty="0"/>
              <a:t>PTO</a:t>
            </a:r>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3</a:t>
            </a:fld>
            <a:endParaRPr lang="en-GB"/>
          </a:p>
        </p:txBody>
      </p:sp>
    </p:spTree>
    <p:extLst>
      <p:ext uri="{BB962C8B-B14F-4D97-AF65-F5344CB8AC3E}">
        <p14:creationId xmlns:p14="http://schemas.microsoft.com/office/powerpoint/2010/main" val="69509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6</a:t>
            </a:fld>
            <a:endParaRPr lang="en-GB"/>
          </a:p>
        </p:txBody>
      </p:sp>
    </p:spTree>
    <p:extLst>
      <p:ext uri="{BB962C8B-B14F-4D97-AF65-F5344CB8AC3E}">
        <p14:creationId xmlns:p14="http://schemas.microsoft.com/office/powerpoint/2010/main" val="51948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7</a:t>
            </a:fld>
            <a:endParaRPr lang="en-GB"/>
          </a:p>
        </p:txBody>
      </p:sp>
    </p:spTree>
    <p:extLst>
      <p:ext uri="{BB962C8B-B14F-4D97-AF65-F5344CB8AC3E}">
        <p14:creationId xmlns:p14="http://schemas.microsoft.com/office/powerpoint/2010/main" val="310247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GB" altLang="en-US" sz="1400" b="1" dirty="0"/>
              <a:t>How do you plan your finances?</a:t>
            </a:r>
            <a:endParaRPr lang="en-US" altLang="en-US" sz="1400" b="1" dirty="0"/>
          </a:p>
          <a:p>
            <a:pPr eaLnBrk="1" hangingPunct="1">
              <a:buFont typeface="Arial" panose="020B0604020202020204" pitchFamily="34" charset="0"/>
              <a:buNone/>
            </a:pPr>
            <a:endParaRPr lang="en-US" altLang="en-US" sz="800" b="1" dirty="0"/>
          </a:p>
          <a:p>
            <a:pPr eaLnBrk="1" hangingPunct="1"/>
            <a:r>
              <a:rPr lang="en-US" altLang="en-US" sz="1200" dirty="0"/>
              <a:t>Identify what is most important to you in life – your “</a:t>
            </a:r>
            <a:r>
              <a:rPr lang="en-US" altLang="en-US" sz="1200" b="1" dirty="0"/>
              <a:t>life goals</a:t>
            </a:r>
            <a:r>
              <a:rPr lang="en-US" altLang="en-US" sz="1200" dirty="0"/>
              <a:t>” </a:t>
            </a:r>
          </a:p>
          <a:p>
            <a:pPr eaLnBrk="1" hangingPunct="1"/>
            <a:r>
              <a:rPr lang="en-US" altLang="en-US" sz="1200" dirty="0"/>
              <a:t>Work out the </a:t>
            </a:r>
            <a:r>
              <a:rPr lang="en-US" altLang="en-US" sz="1200" b="1" dirty="0"/>
              <a:t>timescales and costs </a:t>
            </a:r>
            <a:r>
              <a:rPr lang="en-US" altLang="en-US" sz="1200" dirty="0"/>
              <a:t>of each goal</a:t>
            </a:r>
          </a:p>
          <a:p>
            <a:pPr eaLnBrk="1" hangingPunct="1"/>
            <a:r>
              <a:rPr lang="en-US" altLang="en-US" sz="1200" dirty="0"/>
              <a:t>Work out how to get to where you want to be in your life, by planning your finances so that you can achieve your goals</a:t>
            </a:r>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8</a:t>
            </a:fld>
            <a:endParaRPr lang="en-GB"/>
          </a:p>
        </p:txBody>
      </p:sp>
    </p:spTree>
    <p:extLst>
      <p:ext uri="{BB962C8B-B14F-4D97-AF65-F5344CB8AC3E}">
        <p14:creationId xmlns:p14="http://schemas.microsoft.com/office/powerpoint/2010/main" val="104611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GB" altLang="en-US" sz="1400" b="1" dirty="0"/>
              <a:t>How do you plan your finances?</a:t>
            </a:r>
            <a:endParaRPr lang="en-US" altLang="en-US" sz="1400" b="1" dirty="0"/>
          </a:p>
          <a:p>
            <a:pPr eaLnBrk="1" hangingPunct="1">
              <a:buFont typeface="Arial" panose="020B0604020202020204" pitchFamily="34" charset="0"/>
              <a:buNone/>
            </a:pPr>
            <a:endParaRPr lang="en-US" altLang="en-US" sz="800" b="1" dirty="0"/>
          </a:p>
          <a:p>
            <a:pPr eaLnBrk="1" hangingPunct="1"/>
            <a:r>
              <a:rPr lang="en-US" altLang="en-US" sz="1200" dirty="0"/>
              <a:t>Identify what is most important to you in life – your “</a:t>
            </a:r>
            <a:r>
              <a:rPr lang="en-US" altLang="en-US" sz="1200" b="1" dirty="0"/>
              <a:t>life goals</a:t>
            </a:r>
            <a:r>
              <a:rPr lang="en-US" altLang="en-US" sz="1200" dirty="0"/>
              <a:t>” </a:t>
            </a:r>
          </a:p>
          <a:p>
            <a:pPr eaLnBrk="1" hangingPunct="1"/>
            <a:r>
              <a:rPr lang="en-US" altLang="en-US" sz="1200" dirty="0"/>
              <a:t>Work out the </a:t>
            </a:r>
            <a:r>
              <a:rPr lang="en-US" altLang="en-US" sz="1200" b="1" dirty="0"/>
              <a:t>timescales and costs </a:t>
            </a:r>
            <a:r>
              <a:rPr lang="en-US" altLang="en-US" sz="1200" dirty="0"/>
              <a:t>of each goal</a:t>
            </a:r>
          </a:p>
          <a:p>
            <a:pPr eaLnBrk="1" hangingPunct="1"/>
            <a:r>
              <a:rPr lang="en-US" altLang="en-US" sz="1200" dirty="0"/>
              <a:t>Work out how to get to where you want to be in your life, by planning your finances so that you can achieve your goals</a:t>
            </a:r>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10</a:t>
            </a:fld>
            <a:endParaRPr lang="en-GB"/>
          </a:p>
        </p:txBody>
      </p:sp>
    </p:spTree>
    <p:extLst>
      <p:ext uri="{BB962C8B-B14F-4D97-AF65-F5344CB8AC3E}">
        <p14:creationId xmlns:p14="http://schemas.microsoft.com/office/powerpoint/2010/main" val="42206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is your life</a:t>
            </a:r>
          </a:p>
          <a:p>
            <a:endParaRPr lang="en-GB" altLang="en-US" dirty="0"/>
          </a:p>
          <a:p>
            <a:r>
              <a:rPr lang="en-GB" altLang="en-US" dirty="0"/>
              <a:t>Your human capital, or the total time/energy you have at your disposal to put into earning money, goes down over time, and generally speaking your financial capital rises until retirement and then falls away.</a:t>
            </a:r>
          </a:p>
          <a:p>
            <a:endParaRPr lang="en-GB" altLang="en-US" dirty="0"/>
          </a:p>
          <a:p>
            <a:r>
              <a:rPr lang="en-GB" altLang="en-US" dirty="0"/>
              <a:t>This is an important model to hold in your head, and while you might like to retire earlier than age 65 and die later than age 90 for most people of your age this going to be roundabout the average </a:t>
            </a:r>
            <a:r>
              <a:rPr lang="en-GB" altLang="en-US" dirty="0" err="1"/>
              <a:t>ie</a:t>
            </a:r>
            <a:r>
              <a:rPr lang="en-GB" altLang="en-US" dirty="0"/>
              <a:t> 35 years in retirement!</a:t>
            </a:r>
          </a:p>
          <a:p>
            <a:endParaRPr lang="en-GB" altLang="en-US" dirty="0"/>
          </a:p>
          <a:p>
            <a:r>
              <a:rPr lang="en-GB" altLang="en-US" dirty="0"/>
              <a:t>Most people get very confused by financial planning. There lots of confused messages. Financial Planning is a very simple approach to finance that anybody can do</a:t>
            </a:r>
          </a:p>
          <a:p>
            <a:endParaRPr lang="en-GB" altLang="en-US" dirty="0"/>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11</a:t>
            </a:fld>
            <a:endParaRPr lang="en-GB"/>
          </a:p>
        </p:txBody>
      </p:sp>
    </p:spTree>
    <p:extLst>
      <p:ext uri="{BB962C8B-B14F-4D97-AF65-F5344CB8AC3E}">
        <p14:creationId xmlns:p14="http://schemas.microsoft.com/office/powerpoint/2010/main" val="311570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400" dirty="0"/>
              <a:t>We’ve covered a lot of ground, so to summarise (any everybody should do this)</a:t>
            </a:r>
          </a:p>
          <a:p>
            <a:pPr eaLnBrk="1" hangingPunct="1">
              <a:spcBef>
                <a:spcPct val="0"/>
              </a:spcBef>
              <a:buFontTx/>
              <a:buChar char="•"/>
            </a:pPr>
            <a:r>
              <a:rPr lang="en-GB" altLang="en-US" sz="1400" dirty="0"/>
              <a:t> Set your goals and write them down</a:t>
            </a:r>
          </a:p>
          <a:p>
            <a:pPr eaLnBrk="1" hangingPunct="1">
              <a:spcBef>
                <a:spcPct val="0"/>
              </a:spcBef>
              <a:buFontTx/>
              <a:buChar char="•"/>
            </a:pPr>
            <a:r>
              <a:rPr lang="en-GB" altLang="en-US" sz="1400" dirty="0"/>
              <a:t> Know how much you current assets are worth and where they are</a:t>
            </a:r>
          </a:p>
          <a:p>
            <a:pPr eaLnBrk="1" hangingPunct="1">
              <a:spcBef>
                <a:spcPct val="0"/>
              </a:spcBef>
              <a:buFontTx/>
              <a:buChar char="•"/>
            </a:pPr>
            <a:r>
              <a:rPr lang="en-GB" altLang="en-US" sz="1400" dirty="0"/>
              <a:t> Understand your budget and where your money goes</a:t>
            </a:r>
          </a:p>
          <a:p>
            <a:pPr eaLnBrk="1" hangingPunct="1">
              <a:spcBef>
                <a:spcPct val="0"/>
              </a:spcBef>
              <a:buFontTx/>
              <a:buChar char="•"/>
            </a:pPr>
            <a:r>
              <a:rPr lang="en-GB" altLang="en-US" sz="1400" dirty="0"/>
              <a:t>See Slide</a:t>
            </a:r>
          </a:p>
          <a:p>
            <a:pPr eaLnBrk="1" hangingPunct="1">
              <a:spcBef>
                <a:spcPct val="0"/>
              </a:spcBef>
            </a:pPr>
            <a:r>
              <a:rPr lang="en-GB" altLang="en-US" sz="1400" dirty="0"/>
              <a:t>For more info you can look at the financial planning week website</a:t>
            </a:r>
          </a:p>
          <a:p>
            <a:pPr eaLnBrk="1" hangingPunct="1">
              <a:spcBef>
                <a:spcPct val="0"/>
              </a:spcBef>
            </a:pPr>
            <a:r>
              <a:rPr lang="en-GB" altLang="en-US" sz="1400" dirty="0"/>
              <a:t>Q. Any Questions?</a:t>
            </a:r>
          </a:p>
          <a:p>
            <a:pPr eaLnBrk="1" hangingPunct="1">
              <a:spcBef>
                <a:spcPct val="0"/>
              </a:spcBef>
            </a:pPr>
            <a:endParaRPr lang="en-GB" altLang="en-US" sz="1400" dirty="0"/>
          </a:p>
          <a:p>
            <a:pPr eaLnBrk="1" hangingPunct="1"/>
            <a:endParaRPr lang="en-GB" altLang="en-US" sz="1400" dirty="0"/>
          </a:p>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12</a:t>
            </a:fld>
            <a:endParaRPr lang="en-GB"/>
          </a:p>
        </p:txBody>
      </p:sp>
    </p:spTree>
    <p:extLst>
      <p:ext uri="{BB962C8B-B14F-4D97-AF65-F5344CB8AC3E}">
        <p14:creationId xmlns:p14="http://schemas.microsoft.com/office/powerpoint/2010/main" val="209379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10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0798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55039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C9C4-1FDE-4093-897A-0323B5A19C60}" type="datetimeFigureOut">
              <a:rPr lang="en-GB" smtClean="0"/>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886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78903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1654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6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65587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25042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031676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5525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92762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61952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11335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817519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665338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848443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83330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C9C4-1FDE-4093-897A-0323B5A19C60}" type="datetimeFigureOut">
              <a:rPr lang="en-GB" smtClean="0"/>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6535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487403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8416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97149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265568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55844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91574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71423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240236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956771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4849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534510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73001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700118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C9C4-1FDE-4093-897A-0323B5A19C60}" type="datetimeFigureOut">
              <a:rPr lang="en-GB" smtClean="0"/>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412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66149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276972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5623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109991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927403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73417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988565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68437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688719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747126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80188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479828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958264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525653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C9C4-1FDE-4093-897A-0323B5A19C60}" type="datetimeFigureOut">
              <a:rPr lang="en-GB" smtClean="0"/>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1274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152465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a:prstGeom prst="rect">
            <a:avLst/>
          </a:prstGeo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a:prstGeom prst="rect">
            <a:avLst/>
          </a:prstGeo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9493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lvl1pPr algn="l">
              <a:defRPr sz="5400">
                <a:solidFill>
                  <a:srgbClr val="006666"/>
                </a:solidFill>
                <a:latin typeface="Century Gothic" panose="020B0502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720091" y="1890238"/>
            <a:ext cx="12961621" cy="534629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87782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a:prstGeom prst="rect">
            <a:avLst/>
          </a:prstGeo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a:prstGeom prst="rect">
            <a:avLst/>
          </a:prstGeo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805283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a:prstGeom prst="rect">
            <a:avLst/>
          </a:prstGeo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a:prstGeom prst="rect">
            <a:avLst/>
          </a:prstGeo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351298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a:prstGeom prst="rect">
            <a:avLst/>
          </a:prstGeo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a:prstGeom prst="rect">
            <a:avLst/>
          </a:prstGeo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a:prstGeom prst="rect">
            <a:avLst/>
          </a:prstGeo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a:prstGeom prst="rect">
            <a:avLst/>
          </a:prstGeo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66179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22087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9757044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8701250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a:prstGeom prst="rect">
            <a:avLst/>
          </a:prstGeo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a:prstGeom prst="rect">
            <a:avLst/>
          </a:prstGeo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a:prstGeom prst="rect">
            <a:avLst/>
          </a:prstGeo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696580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a:prstGeom prst="rect">
            <a:avLst/>
          </a:prstGeo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a:prstGeom prst="rect">
            <a:avLst/>
          </a:prstGeo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a:prstGeom prst="rect">
            <a:avLst/>
          </a:prstGeo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33357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20091" y="1890238"/>
            <a:ext cx="12961621" cy="534629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735135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6063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4" y="-224862"/>
            <a:ext cx="11926488" cy="1687224"/>
          </a:xfrm>
          <a:prstGeom prst="rect">
            <a:avLst/>
          </a:prstGeom>
        </p:spPr>
        <p:txBody>
          <a:bodyPr lIns="285726" tIns="142863" rIns="285726" bIns="142863">
            <a:noAutofit/>
          </a:bodyPr>
          <a:lstStyle>
            <a:lvl1pPr algn="l">
              <a:defRPr sz="5625" b="0">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1083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006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5401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77366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71028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1735479" y="156"/>
            <a:ext cx="2786338" cy="810085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2" name="Title Placeholder 1"/>
          <p:cNvSpPr>
            <a:spLocks noGrp="1"/>
          </p:cNvSpPr>
          <p:nvPr>
            <p:ph type="title"/>
          </p:nvPr>
        </p:nvSpPr>
        <p:spPr>
          <a:xfrm>
            <a:off x="720091" y="2089028"/>
            <a:ext cx="12961621" cy="1350170"/>
          </a:xfrm>
          <a:prstGeom prst="rect">
            <a:avLst/>
          </a:prstGeom>
        </p:spPr>
        <p:txBody>
          <a:bodyPr vert="horz" lIns="41148" tIns="20574" rIns="41148" bIns="2057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91" y="3600466"/>
            <a:ext cx="12961621" cy="3636064"/>
          </a:xfrm>
          <a:prstGeom prst="rect">
            <a:avLst/>
          </a:prstGeom>
        </p:spPr>
        <p:txBody>
          <a:bodyPr vert="horz" lIns="41148" tIns="20574" rIns="41148" bIns="20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21/11/2017</a:t>
            </a:fld>
            <a:endParaRPr lang="en-GB" dirty="0"/>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sp>
        <p:nvSpPr>
          <p:cNvPr id="11" name="Rectangle 10"/>
          <p:cNvSpPr/>
          <p:nvPr userDrawn="1"/>
        </p:nvSpPr>
        <p:spPr>
          <a:xfrm flipH="1">
            <a:off x="11452593" y="156"/>
            <a:ext cx="400043" cy="8100857"/>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292699" y="418751"/>
            <a:ext cx="1884070" cy="912093"/>
          </a:xfrm>
          <a:prstGeom prst="rect">
            <a:avLst/>
          </a:prstGeom>
        </p:spPr>
      </p:pic>
    </p:spTree>
    <p:extLst>
      <p:ext uri="{BB962C8B-B14F-4D97-AF65-F5344CB8AC3E}">
        <p14:creationId xmlns:p14="http://schemas.microsoft.com/office/powerpoint/2010/main" val="417373183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49" r:id="rId13"/>
    <p:sldLayoutId id="2147483733" r:id="rId14"/>
  </p:sldLayoutIdLst>
  <p:txStyles>
    <p:titleStyle>
      <a:lvl1pPr algn="l"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1903394" y="156"/>
            <a:ext cx="2786338" cy="81008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2" name="Title Placeholder 1"/>
          <p:cNvSpPr>
            <a:spLocks noGrp="1"/>
          </p:cNvSpPr>
          <p:nvPr>
            <p:ph type="title"/>
          </p:nvPr>
        </p:nvSpPr>
        <p:spPr>
          <a:xfrm>
            <a:off x="720091" y="2089028"/>
            <a:ext cx="12961621" cy="1350170"/>
          </a:xfrm>
          <a:prstGeom prst="rect">
            <a:avLst/>
          </a:prstGeom>
        </p:spPr>
        <p:txBody>
          <a:bodyPr vert="horz" lIns="41148" tIns="20574" rIns="41148" bIns="2057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91" y="3600466"/>
            <a:ext cx="12961621" cy="3636064"/>
          </a:xfrm>
          <a:prstGeom prst="rect">
            <a:avLst/>
          </a:prstGeom>
        </p:spPr>
        <p:txBody>
          <a:bodyPr vert="horz" lIns="41148" tIns="20574" rIns="41148" bIns="20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21/11/2017</a:t>
            </a:fld>
            <a:endParaRPr lang="en-GB" dirty="0"/>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sp>
        <p:nvSpPr>
          <p:cNvPr id="11" name="Rectangle 10"/>
          <p:cNvSpPr/>
          <p:nvPr userDrawn="1"/>
        </p:nvSpPr>
        <p:spPr>
          <a:xfrm flipH="1">
            <a:off x="11473271" y="156"/>
            <a:ext cx="432048" cy="8100857"/>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313468" y="418751"/>
            <a:ext cx="1884070" cy="912093"/>
          </a:xfrm>
          <a:prstGeom prst="rect">
            <a:avLst/>
          </a:prstGeom>
        </p:spPr>
      </p:pic>
    </p:spTree>
    <p:extLst>
      <p:ext uri="{BB962C8B-B14F-4D97-AF65-F5344CB8AC3E}">
        <p14:creationId xmlns:p14="http://schemas.microsoft.com/office/powerpoint/2010/main" val="11977169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1903394" y="156"/>
            <a:ext cx="2786338" cy="8100857"/>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2" name="Title Placeholder 1"/>
          <p:cNvSpPr>
            <a:spLocks noGrp="1"/>
          </p:cNvSpPr>
          <p:nvPr>
            <p:ph type="title"/>
          </p:nvPr>
        </p:nvSpPr>
        <p:spPr>
          <a:xfrm>
            <a:off x="720091" y="2089028"/>
            <a:ext cx="12961621" cy="1350170"/>
          </a:xfrm>
          <a:prstGeom prst="rect">
            <a:avLst/>
          </a:prstGeom>
        </p:spPr>
        <p:txBody>
          <a:bodyPr vert="horz" lIns="41148" tIns="20574" rIns="41148" bIns="2057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91" y="3600466"/>
            <a:ext cx="12961621" cy="3636064"/>
          </a:xfrm>
          <a:prstGeom prst="rect">
            <a:avLst/>
          </a:prstGeom>
        </p:spPr>
        <p:txBody>
          <a:bodyPr vert="horz" lIns="41148" tIns="20574" rIns="41148" bIns="20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21/11/2017</a:t>
            </a:fld>
            <a:endParaRPr lang="en-GB" dirty="0"/>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sp>
        <p:nvSpPr>
          <p:cNvPr id="11" name="Rectangle 10"/>
          <p:cNvSpPr/>
          <p:nvPr userDrawn="1"/>
        </p:nvSpPr>
        <p:spPr>
          <a:xfrm flipH="1">
            <a:off x="11473271" y="156"/>
            <a:ext cx="432048" cy="8100857"/>
          </a:xfrm>
          <a:prstGeom prst="rect">
            <a:avLst/>
          </a:prstGeom>
          <a:solidFill>
            <a:srgbClr val="00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313468" y="418751"/>
            <a:ext cx="1884070" cy="912093"/>
          </a:xfrm>
          <a:prstGeom prst="rect">
            <a:avLst/>
          </a:prstGeom>
        </p:spPr>
      </p:pic>
    </p:spTree>
    <p:extLst>
      <p:ext uri="{BB962C8B-B14F-4D97-AF65-F5344CB8AC3E}">
        <p14:creationId xmlns:p14="http://schemas.microsoft.com/office/powerpoint/2010/main" val="7271596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1903394" y="156"/>
            <a:ext cx="2786338" cy="81008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2" name="Title Placeholder 1"/>
          <p:cNvSpPr>
            <a:spLocks noGrp="1"/>
          </p:cNvSpPr>
          <p:nvPr>
            <p:ph type="title"/>
          </p:nvPr>
        </p:nvSpPr>
        <p:spPr>
          <a:xfrm>
            <a:off x="720091" y="2089028"/>
            <a:ext cx="12961621" cy="1350170"/>
          </a:xfrm>
          <a:prstGeom prst="rect">
            <a:avLst/>
          </a:prstGeom>
        </p:spPr>
        <p:txBody>
          <a:bodyPr vert="horz" lIns="41148" tIns="20574" rIns="41148" bIns="2057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91" y="3600466"/>
            <a:ext cx="12961621" cy="3636064"/>
          </a:xfrm>
          <a:prstGeom prst="rect">
            <a:avLst/>
          </a:prstGeom>
        </p:spPr>
        <p:txBody>
          <a:bodyPr vert="horz" lIns="41148" tIns="20574" rIns="41148" bIns="20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21/11/2017</a:t>
            </a:fld>
            <a:endParaRPr lang="en-GB" dirty="0"/>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sp>
        <p:nvSpPr>
          <p:cNvPr id="11" name="Rectangle 10"/>
          <p:cNvSpPr/>
          <p:nvPr userDrawn="1"/>
        </p:nvSpPr>
        <p:spPr>
          <a:xfrm flipH="1">
            <a:off x="11473271" y="156"/>
            <a:ext cx="432048" cy="8100857"/>
          </a:xfrm>
          <a:prstGeom prst="rect">
            <a:avLst/>
          </a:prstGeom>
          <a:solidFill>
            <a:srgbClr val="60B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313468" y="418751"/>
            <a:ext cx="1884070" cy="912093"/>
          </a:xfrm>
          <a:prstGeom prst="rect">
            <a:avLst/>
          </a:prstGeom>
        </p:spPr>
      </p:pic>
    </p:spTree>
    <p:extLst>
      <p:ext uri="{BB962C8B-B14F-4D97-AF65-F5344CB8AC3E}">
        <p14:creationId xmlns:p14="http://schemas.microsoft.com/office/powerpoint/2010/main" val="827593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893616"/>
            <a:ext cx="14521817" cy="1207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21/11/2017</a:t>
            </a:fld>
            <a:endParaRPr lang="en-GB"/>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226530" y="401324"/>
            <a:ext cx="1950239" cy="944127"/>
          </a:xfrm>
          <a:prstGeom prst="rect">
            <a:avLst/>
          </a:prstGeom>
        </p:spPr>
      </p:pic>
      <p:sp>
        <p:nvSpPr>
          <p:cNvPr id="11" name="Rectangle 10"/>
          <p:cNvSpPr/>
          <p:nvPr userDrawn="1"/>
        </p:nvSpPr>
        <p:spPr>
          <a:xfrm flipH="1">
            <a:off x="0" y="6832893"/>
            <a:ext cx="14521817" cy="142868"/>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77960" y="7156472"/>
            <a:ext cx="2523806" cy="762159"/>
          </a:xfrm>
          <a:prstGeom prst="rect">
            <a:avLst/>
          </a:prstGeom>
        </p:spPr>
      </p:pic>
    </p:spTree>
    <p:extLst>
      <p:ext uri="{BB962C8B-B14F-4D97-AF65-F5344CB8AC3E}">
        <p14:creationId xmlns:p14="http://schemas.microsoft.com/office/powerpoint/2010/main" val="1892787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8" r:id="rId13"/>
  </p:sldLayoutIdLst>
  <p:txStyles>
    <p:titleStyle>
      <a:lvl1pPr algn="ctr"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si.org/wayfinder"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hyperlink" Target="https://www.moneyadviceservice.org.uk/" TargetMode="External"/><Relationship Id="rId5" Type="http://schemas.openxmlformats.org/officeDocument/2006/relationships/hyperlink" Target="http://www.cisi.org/yourmoney" TargetMode="External"/><Relationship Id="rId4" Type="http://schemas.openxmlformats.org/officeDocument/2006/relationships/hyperlink" Target="http://www.cisi.org/getintofin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2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132" y="4986610"/>
            <a:ext cx="10945216" cy="1161384"/>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84"/>
            <a:r>
              <a:rPr lang="en-GB" sz="4000" dirty="0">
                <a:solidFill>
                  <a:schemeClr val="accent6"/>
                </a:solidFill>
                <a:latin typeface="Calibri"/>
              </a:rPr>
              <a:t>From Classroom to Career in Financial Planning</a:t>
            </a:r>
          </a:p>
        </p:txBody>
      </p:sp>
      <p:sp>
        <p:nvSpPr>
          <p:cNvPr id="2" name="TextBox 1"/>
          <p:cNvSpPr txBox="1"/>
          <p:nvPr/>
        </p:nvSpPr>
        <p:spPr>
          <a:xfrm>
            <a:off x="864196" y="6714802"/>
            <a:ext cx="6408535" cy="954107"/>
          </a:xfrm>
          <a:prstGeom prst="rect">
            <a:avLst/>
          </a:prstGeom>
          <a:noFill/>
        </p:spPr>
        <p:txBody>
          <a:bodyPr wrap="square" rtlCol="0">
            <a:spAutoFit/>
          </a:bodyPr>
          <a:lstStyle/>
          <a:p>
            <a:r>
              <a:rPr lang="en-GB" sz="2800" b="1" dirty="0"/>
              <a:t>Your name and </a:t>
            </a:r>
            <a:r>
              <a:rPr lang="en-GB" sz="2800" b="1" dirty="0" err="1"/>
              <a:t>designatory</a:t>
            </a:r>
            <a:r>
              <a:rPr lang="en-GB" sz="2800" b="1" dirty="0"/>
              <a:t> letters</a:t>
            </a:r>
          </a:p>
          <a:p>
            <a:r>
              <a:rPr lang="en-GB" sz="2800" b="1" dirty="0"/>
              <a:t>Your firm name</a:t>
            </a:r>
            <a:endParaRPr lang="en-GB" sz="2800" dirty="0"/>
          </a:p>
        </p:txBody>
      </p:sp>
      <p:pic>
        <p:nvPicPr>
          <p:cNvPr id="4" name="Picture 3">
            <a:extLst>
              <a:ext uri="{FF2B5EF4-FFF2-40B4-BE49-F238E27FC236}">
                <a16:creationId xmlns:a16="http://schemas.microsoft.com/office/drawing/2014/main" id="{A7CE8424-0E77-4445-B3F7-2D02CC21C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881" y="25648"/>
            <a:ext cx="9099361" cy="5321002"/>
          </a:xfrm>
          <a:prstGeom prst="rect">
            <a:avLst/>
          </a:prstGeom>
        </p:spPr>
      </p:pic>
    </p:spTree>
    <p:custDataLst>
      <p:tags r:id="rId1"/>
    </p:custDataLst>
    <p:extLst>
      <p:ext uri="{BB962C8B-B14F-4D97-AF65-F5344CB8AC3E}">
        <p14:creationId xmlns:p14="http://schemas.microsoft.com/office/powerpoint/2010/main" val="239677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F65C-4129-47C8-974F-8E8A7E80D6A3}"/>
              </a:ext>
            </a:extLst>
          </p:cNvPr>
          <p:cNvSpPr>
            <a:spLocks noGrp="1"/>
          </p:cNvSpPr>
          <p:nvPr>
            <p:ph type="title"/>
          </p:nvPr>
        </p:nvSpPr>
        <p:spPr>
          <a:xfrm>
            <a:off x="718231" y="993587"/>
            <a:ext cx="12961621" cy="1350170"/>
          </a:xfrm>
        </p:spPr>
        <p:txBody>
          <a:bodyPr>
            <a:normAutofit fontScale="90000"/>
          </a:bodyPr>
          <a:lstStyle/>
          <a:p>
            <a:r>
              <a:rPr lang="en-GB" altLang="en-US" sz="6600" dirty="0">
                <a:solidFill>
                  <a:srgbClr val="006666"/>
                </a:solidFill>
                <a:latin typeface="Century Gothic" panose="020B0502020202020204" pitchFamily="34" charset="0"/>
              </a:rPr>
              <a:t>Why is Financial Planning</a:t>
            </a:r>
            <a:br>
              <a:rPr lang="en-GB" altLang="en-US" sz="6600" dirty="0">
                <a:solidFill>
                  <a:srgbClr val="006666"/>
                </a:solidFill>
                <a:latin typeface="Century Gothic" panose="020B0502020202020204" pitchFamily="34" charset="0"/>
              </a:rPr>
            </a:br>
            <a:r>
              <a:rPr lang="en-GB" altLang="en-US" sz="6600" dirty="0">
                <a:solidFill>
                  <a:srgbClr val="006666"/>
                </a:solidFill>
                <a:latin typeface="Century Gothic" panose="020B0502020202020204" pitchFamily="34" charset="0"/>
              </a:rPr>
              <a:t>important?</a:t>
            </a:r>
            <a:endParaRPr lang="en-GB" dirty="0">
              <a:solidFill>
                <a:srgbClr val="006666"/>
              </a:solidFill>
              <a:latin typeface="Century Gothic" panose="020B0502020202020204" pitchFamily="34" charset="0"/>
            </a:endParaRPr>
          </a:p>
        </p:txBody>
      </p:sp>
      <p:sp>
        <p:nvSpPr>
          <p:cNvPr id="14" name="Content Placeholder 2">
            <a:extLst>
              <a:ext uri="{FF2B5EF4-FFF2-40B4-BE49-F238E27FC236}">
                <a16:creationId xmlns:a16="http://schemas.microsoft.com/office/drawing/2014/main" id="{27CF78D2-6B85-4F2F-9B18-96359F7B6303}"/>
              </a:ext>
            </a:extLst>
          </p:cNvPr>
          <p:cNvSpPr txBox="1">
            <a:spLocks/>
          </p:cNvSpPr>
          <p:nvPr/>
        </p:nvSpPr>
        <p:spPr bwMode="auto">
          <a:xfrm>
            <a:off x="711385" y="3065644"/>
            <a:ext cx="8229600" cy="4400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1285834" rtl="0" eaLnBrk="1" latinLnBrk="0" hangingPunct="1">
              <a:spcBef>
                <a:spcPct val="20000"/>
              </a:spcBef>
              <a:buFont typeface="Arial" pitchFamily="34" charset="0"/>
              <a:buNone/>
              <a:defRPr sz="4375" kern="1200">
                <a:solidFill>
                  <a:schemeClr val="tx1">
                    <a:tint val="75000"/>
                  </a:schemeClr>
                </a:solidFill>
                <a:latin typeface="+mj-lt"/>
                <a:ea typeface="+mn-ea"/>
                <a:cs typeface="+mn-cs"/>
              </a:defRPr>
            </a:lvl1pPr>
            <a:lvl2pPr marL="642915" indent="0" algn="ctr" defTabSz="1285834" rtl="0" eaLnBrk="1" latinLnBrk="0" hangingPunct="1">
              <a:spcBef>
                <a:spcPct val="20000"/>
              </a:spcBef>
              <a:buFont typeface="Arial" pitchFamily="34" charset="0"/>
              <a:buNone/>
              <a:defRPr sz="4062" kern="1200">
                <a:solidFill>
                  <a:schemeClr val="tx1">
                    <a:tint val="75000"/>
                  </a:schemeClr>
                </a:solidFill>
                <a:latin typeface="+mn-lt"/>
                <a:ea typeface="+mn-ea"/>
                <a:cs typeface="+mn-cs"/>
              </a:defRPr>
            </a:lvl2pPr>
            <a:lvl3pPr marL="1285829" indent="0" algn="ctr" defTabSz="1285834" rtl="0" eaLnBrk="1" latinLnBrk="0" hangingPunct="1">
              <a:spcBef>
                <a:spcPct val="20000"/>
              </a:spcBef>
              <a:buFont typeface="Arial" pitchFamily="34" charset="0"/>
              <a:buNone/>
              <a:defRPr sz="3437" kern="1200">
                <a:solidFill>
                  <a:schemeClr val="tx1">
                    <a:tint val="75000"/>
                  </a:schemeClr>
                </a:solidFill>
                <a:latin typeface="+mn-lt"/>
                <a:ea typeface="+mn-ea"/>
                <a:cs typeface="+mn-cs"/>
              </a:defRPr>
            </a:lvl3pPr>
            <a:lvl4pPr marL="1928744"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4pPr>
            <a:lvl5pPr marL="2571659"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5pPr>
            <a:lvl6pPr marL="3214573"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6pPr>
            <a:lvl7pPr marL="3857488"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7pPr>
            <a:lvl8pPr marL="4500402"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8pPr>
            <a:lvl9pPr marL="5143317"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9pPr>
          </a:lstStyle>
          <a:p>
            <a:pPr>
              <a:buFontTx/>
              <a:buNone/>
            </a:pPr>
            <a:r>
              <a:rPr lang="en-US" altLang="en-US" sz="2800" b="1" dirty="0">
                <a:solidFill>
                  <a:schemeClr val="tx1"/>
                </a:solidFill>
              </a:rPr>
              <a:t>By working out your goals and creating a structured financial plan to get you there, you will:</a:t>
            </a:r>
          </a:p>
          <a:p>
            <a:endParaRPr lang="en-US" altLang="en-US" sz="2400" b="1" dirty="0">
              <a:solidFill>
                <a:schemeClr val="tx1"/>
              </a:solidFill>
            </a:endParaRPr>
          </a:p>
          <a:p>
            <a:pPr marL="342900" indent="-342900">
              <a:buFont typeface="Arial" panose="020B0604020202020204" pitchFamily="34" charset="0"/>
              <a:buChar char="•"/>
            </a:pPr>
            <a:r>
              <a:rPr lang="en-US" altLang="en-US" sz="2400" b="1" dirty="0">
                <a:solidFill>
                  <a:schemeClr val="tx1"/>
                </a:solidFill>
              </a:rPr>
              <a:t>Feel in control </a:t>
            </a:r>
            <a:r>
              <a:rPr lang="en-US" altLang="en-US" sz="2400" dirty="0">
                <a:solidFill>
                  <a:schemeClr val="tx1"/>
                </a:solidFill>
              </a:rPr>
              <a:t>of your life</a:t>
            </a:r>
          </a:p>
          <a:p>
            <a:pPr marL="342900" indent="-342900">
              <a:buFont typeface="Arial" panose="020B0604020202020204" pitchFamily="34" charset="0"/>
              <a:buChar char="•"/>
            </a:pPr>
            <a:r>
              <a:rPr lang="en-US" altLang="en-US" sz="2400" dirty="0">
                <a:solidFill>
                  <a:schemeClr val="tx1"/>
                </a:solidFill>
              </a:rPr>
              <a:t>Have a </a:t>
            </a:r>
            <a:r>
              <a:rPr lang="en-US" altLang="en-US" sz="2400" b="1" dirty="0">
                <a:solidFill>
                  <a:schemeClr val="tx1"/>
                </a:solidFill>
              </a:rPr>
              <a:t>plan for contingencies</a:t>
            </a:r>
          </a:p>
          <a:p>
            <a:pPr marL="342900" indent="-342900">
              <a:buFont typeface="Arial" panose="020B0604020202020204" pitchFamily="34" charset="0"/>
              <a:buChar char="•"/>
            </a:pPr>
            <a:r>
              <a:rPr lang="en-US" altLang="en-US" sz="2400" b="1" dirty="0">
                <a:solidFill>
                  <a:schemeClr val="tx1"/>
                </a:solidFill>
              </a:rPr>
              <a:t>Reduce stress</a:t>
            </a:r>
          </a:p>
          <a:p>
            <a:pPr marL="342900" indent="-342900">
              <a:buFont typeface="Arial" panose="020B0604020202020204" pitchFamily="34" charset="0"/>
              <a:buChar char="•"/>
            </a:pPr>
            <a:r>
              <a:rPr lang="en-US" altLang="en-US" sz="2400" dirty="0">
                <a:solidFill>
                  <a:schemeClr val="tx1"/>
                </a:solidFill>
              </a:rPr>
              <a:t>Have a much </a:t>
            </a:r>
            <a:r>
              <a:rPr lang="en-US" altLang="en-US" sz="2400" b="1" dirty="0">
                <a:solidFill>
                  <a:schemeClr val="tx1"/>
                </a:solidFill>
              </a:rPr>
              <a:t>clearer view of your future </a:t>
            </a:r>
          </a:p>
          <a:p>
            <a:pPr marL="342900" indent="-342900">
              <a:buFont typeface="Arial" panose="020B0604020202020204" pitchFamily="34" charset="0"/>
              <a:buChar char="•"/>
            </a:pPr>
            <a:r>
              <a:rPr lang="en-US" altLang="en-US" sz="2400" b="1" dirty="0">
                <a:solidFill>
                  <a:schemeClr val="tx1"/>
                </a:solidFill>
              </a:rPr>
              <a:t>Without it, you may drift  through life </a:t>
            </a:r>
            <a:r>
              <a:rPr lang="en-US" altLang="en-US" sz="2400" dirty="0">
                <a:solidFill>
                  <a:schemeClr val="tx1"/>
                </a:solidFill>
              </a:rPr>
              <a:t>and risk your most important goals, or never see them </a:t>
            </a:r>
            <a:r>
              <a:rPr lang="en-US" altLang="en-US" sz="2400" dirty="0" err="1">
                <a:solidFill>
                  <a:schemeClr val="tx1"/>
                </a:solidFill>
              </a:rPr>
              <a:t>realised</a:t>
            </a:r>
            <a:endParaRPr lang="en-US" altLang="en-US" sz="2400" dirty="0">
              <a:solidFill>
                <a:schemeClr val="tx1"/>
              </a:solidFill>
            </a:endParaRPr>
          </a:p>
          <a:p>
            <a:endParaRPr lang="en-US" altLang="en-US" dirty="0"/>
          </a:p>
        </p:txBody>
      </p:sp>
    </p:spTree>
    <p:extLst>
      <p:ext uri="{BB962C8B-B14F-4D97-AF65-F5344CB8AC3E}">
        <p14:creationId xmlns:p14="http://schemas.microsoft.com/office/powerpoint/2010/main" val="331072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4FA6CC-0748-4ED6-BEEC-727630B3844C}"/>
              </a:ext>
            </a:extLst>
          </p:cNvPr>
          <p:cNvSpPr>
            <a:spLocks noGrp="1" noChangeArrowheads="1"/>
          </p:cNvSpPr>
          <p:nvPr>
            <p:ph type="title"/>
          </p:nvPr>
        </p:nvSpPr>
        <p:spPr bwMode="auto">
          <a:xfrm>
            <a:off x="1434499" y="828128"/>
            <a:ext cx="12961621" cy="13501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6000" dirty="0">
                <a:solidFill>
                  <a:srgbClr val="006666"/>
                </a:solidFill>
                <a:latin typeface="Century Gothic" panose="020B0502020202020204" pitchFamily="34" charset="0"/>
              </a:rPr>
              <a:t>This is your life</a:t>
            </a:r>
            <a:endParaRPr lang="en-US" altLang="en-US" sz="6000" dirty="0">
              <a:solidFill>
                <a:srgbClr val="006666"/>
              </a:solidFill>
              <a:latin typeface="Century Gothic" panose="020B0502020202020204" pitchFamily="34" charset="0"/>
            </a:endParaRPr>
          </a:p>
        </p:txBody>
      </p:sp>
      <p:graphicFrame>
        <p:nvGraphicFramePr>
          <p:cNvPr id="4" name="Object 2">
            <a:extLst>
              <a:ext uri="{FF2B5EF4-FFF2-40B4-BE49-F238E27FC236}">
                <a16:creationId xmlns:a16="http://schemas.microsoft.com/office/drawing/2014/main" id="{60325AB0-5F2A-49C4-9C72-46B16C0CBBAD}"/>
              </a:ext>
            </a:extLst>
          </p:cNvPr>
          <p:cNvGraphicFramePr>
            <a:graphicFrameLocks noGrp="1" noChangeAspect="1"/>
          </p:cNvGraphicFramePr>
          <p:nvPr>
            <p:ph idx="1"/>
            <p:extLst>
              <p:ext uri="{D42A27DB-BD31-4B8C-83A1-F6EECF244321}">
                <p14:modId xmlns:p14="http://schemas.microsoft.com/office/powerpoint/2010/main" val="3725645684"/>
              </p:ext>
            </p:extLst>
          </p:nvPr>
        </p:nvGraphicFramePr>
        <p:xfrm>
          <a:off x="936203" y="2178298"/>
          <a:ext cx="9921976" cy="5472608"/>
        </p:xfrm>
        <a:graphic>
          <a:graphicData uri="http://schemas.openxmlformats.org/presentationml/2006/ole">
            <mc:AlternateContent xmlns:mc="http://schemas.openxmlformats.org/markup-compatibility/2006">
              <mc:Choice xmlns:v="urn:schemas-microsoft-com:vml" Requires="v">
                <p:oleObj spid="_x0000_s1050" name="Chart" r:id="rId4" imgW="8220166" imgH="4533900" progId="MSGraph.Chart.8">
                  <p:embed followColorScheme="full"/>
                </p:oleObj>
              </mc:Choice>
              <mc:Fallback>
                <p:oleObj name="Chart" r:id="rId4" imgW="8220166" imgH="4533900" progId="MSGraph.Chart.8">
                  <p:embed followColorScheme="full"/>
                  <p:pic>
                    <p:nvPicPr>
                      <p:cNvPr id="34819" name="Object 2">
                        <a:extLst>
                          <a:ext uri="{FF2B5EF4-FFF2-40B4-BE49-F238E27FC236}">
                            <a16:creationId xmlns:a16="http://schemas.microsoft.com/office/drawing/2014/main" id="{03915F16-939C-4487-BB69-91D47157A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03" y="2178298"/>
                        <a:ext cx="9921976" cy="54726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6377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91D0929-6B84-4519-86FC-B130B0C79BE4}"/>
              </a:ext>
            </a:extLst>
          </p:cNvPr>
          <p:cNvSpPr txBox="1">
            <a:spLocks/>
          </p:cNvSpPr>
          <p:nvPr/>
        </p:nvSpPr>
        <p:spPr bwMode="auto">
          <a:xfrm>
            <a:off x="864604" y="3218285"/>
            <a:ext cx="13393080" cy="3652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1285834" rtl="0" eaLnBrk="1" latinLnBrk="0" hangingPunct="1">
              <a:spcBef>
                <a:spcPct val="20000"/>
              </a:spcBef>
              <a:buFont typeface="Arial" pitchFamily="34" charset="0"/>
              <a:buNone/>
              <a:defRPr sz="4375" kern="1200">
                <a:solidFill>
                  <a:schemeClr val="tx1">
                    <a:tint val="75000"/>
                  </a:schemeClr>
                </a:solidFill>
                <a:latin typeface="+mj-lt"/>
                <a:ea typeface="+mn-ea"/>
                <a:cs typeface="+mn-cs"/>
              </a:defRPr>
            </a:lvl1pPr>
            <a:lvl2pPr marL="642915" indent="0" algn="ctr" defTabSz="1285834" rtl="0" eaLnBrk="1" latinLnBrk="0" hangingPunct="1">
              <a:spcBef>
                <a:spcPct val="20000"/>
              </a:spcBef>
              <a:buFont typeface="Arial" pitchFamily="34" charset="0"/>
              <a:buNone/>
              <a:defRPr sz="4062" kern="1200">
                <a:solidFill>
                  <a:schemeClr val="tx1">
                    <a:tint val="75000"/>
                  </a:schemeClr>
                </a:solidFill>
                <a:latin typeface="+mn-lt"/>
                <a:ea typeface="+mn-ea"/>
                <a:cs typeface="+mn-cs"/>
              </a:defRPr>
            </a:lvl2pPr>
            <a:lvl3pPr marL="1285829" indent="0" algn="ctr" defTabSz="1285834" rtl="0" eaLnBrk="1" latinLnBrk="0" hangingPunct="1">
              <a:spcBef>
                <a:spcPct val="20000"/>
              </a:spcBef>
              <a:buFont typeface="Arial" pitchFamily="34" charset="0"/>
              <a:buNone/>
              <a:defRPr sz="3437" kern="1200">
                <a:solidFill>
                  <a:schemeClr val="tx1">
                    <a:tint val="75000"/>
                  </a:schemeClr>
                </a:solidFill>
                <a:latin typeface="+mn-lt"/>
                <a:ea typeface="+mn-ea"/>
                <a:cs typeface="+mn-cs"/>
              </a:defRPr>
            </a:lvl3pPr>
            <a:lvl4pPr marL="1928744"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4pPr>
            <a:lvl5pPr marL="2571659"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5pPr>
            <a:lvl6pPr marL="3214573"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6pPr>
            <a:lvl7pPr marL="3857488"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7pPr>
            <a:lvl8pPr marL="4500402"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8pPr>
            <a:lvl9pPr marL="5143317"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9pPr>
          </a:lstStyle>
          <a:p>
            <a:endParaRPr lang="en-US" altLang="en-US" dirty="0"/>
          </a:p>
        </p:txBody>
      </p:sp>
      <p:sp>
        <p:nvSpPr>
          <p:cNvPr id="13" name="TextBox 5">
            <a:extLst>
              <a:ext uri="{FF2B5EF4-FFF2-40B4-BE49-F238E27FC236}">
                <a16:creationId xmlns:a16="http://schemas.microsoft.com/office/drawing/2014/main" id="{F0609961-EA9E-4F14-888D-031571654EA2}"/>
              </a:ext>
            </a:extLst>
          </p:cNvPr>
          <p:cNvSpPr txBox="1">
            <a:spLocks noChangeArrowheads="1"/>
          </p:cNvSpPr>
          <p:nvPr/>
        </p:nvSpPr>
        <p:spPr bwMode="auto">
          <a:xfrm>
            <a:off x="9531044" y="8834972"/>
            <a:ext cx="2476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b="1" dirty="0">
                <a:solidFill>
                  <a:srgbClr val="0055A5"/>
                </a:solidFill>
                <a:latin typeface="Calibri" panose="020F0502020204030204" pitchFamily="34" charset="0"/>
              </a:rPr>
              <a:t>cisi.org/</a:t>
            </a:r>
            <a:r>
              <a:rPr lang="en-GB" altLang="en-US" sz="2000" b="1" dirty="0" err="1">
                <a:solidFill>
                  <a:srgbClr val="0055A5"/>
                </a:solidFill>
                <a:latin typeface="Calibri" panose="020F0502020204030204" pitchFamily="34" charset="0"/>
              </a:rPr>
              <a:t>wayfinder</a:t>
            </a:r>
            <a:endParaRPr lang="en-US" altLang="en-US" sz="2000" b="1" dirty="0">
              <a:solidFill>
                <a:srgbClr val="0055A5"/>
              </a:solidFill>
              <a:latin typeface="Calibri" panose="020F0502020204030204" pitchFamily="34" charset="0"/>
            </a:endParaRPr>
          </a:p>
        </p:txBody>
      </p:sp>
      <p:sp>
        <p:nvSpPr>
          <p:cNvPr id="31" name="Title 1">
            <a:extLst>
              <a:ext uri="{FF2B5EF4-FFF2-40B4-BE49-F238E27FC236}">
                <a16:creationId xmlns:a16="http://schemas.microsoft.com/office/drawing/2014/main" id="{75530124-FF46-4D09-9A27-2A9AA0D819DE}"/>
              </a:ext>
            </a:extLst>
          </p:cNvPr>
          <p:cNvSpPr txBox="1">
            <a:spLocks/>
          </p:cNvSpPr>
          <p:nvPr/>
        </p:nvSpPr>
        <p:spPr bwMode="auto">
          <a:xfrm>
            <a:off x="360140" y="500063"/>
            <a:ext cx="10945216" cy="654050"/>
          </a:xfrm>
          <a:prstGeom prst="rect">
            <a:avLst/>
          </a:prstGeom>
          <a:noFill/>
          <a:ln>
            <a:miter lim="800000"/>
            <a:headEnd/>
            <a:tailEnd/>
          </a:ln>
        </p:spPr>
        <p:txBody>
          <a:bodyPr/>
          <a:lstStyle/>
          <a:p>
            <a:pPr algn="ctr" eaLnBrk="1" hangingPunct="1">
              <a:defRPr/>
            </a:pPr>
            <a:r>
              <a:rPr lang="en-GB" sz="6000" dirty="0">
                <a:solidFill>
                  <a:srgbClr val="006666"/>
                </a:solidFill>
                <a:latin typeface="Century Gothic" panose="020B0502020202020204" pitchFamily="34" charset="0"/>
              </a:rPr>
              <a:t>Principles of Financial Planning - </a:t>
            </a:r>
            <a:r>
              <a:rPr lang="en-GB" sz="6000" kern="0" dirty="0">
                <a:solidFill>
                  <a:srgbClr val="006666"/>
                </a:solidFill>
                <a:latin typeface="Century Gothic" panose="020B0502020202020204" pitchFamily="34" charset="0"/>
              </a:rPr>
              <a:t>Make your Plan</a:t>
            </a:r>
            <a:endParaRPr lang="en-US" sz="6000" kern="0" dirty="0">
              <a:solidFill>
                <a:srgbClr val="006666"/>
              </a:solidFill>
              <a:latin typeface="Century Gothic" panose="020B0502020202020204" pitchFamily="34" charset="0"/>
            </a:endParaRPr>
          </a:p>
        </p:txBody>
      </p:sp>
      <p:sp>
        <p:nvSpPr>
          <p:cNvPr id="32" name="TextBox 15">
            <a:extLst>
              <a:ext uri="{FF2B5EF4-FFF2-40B4-BE49-F238E27FC236}">
                <a16:creationId xmlns:a16="http://schemas.microsoft.com/office/drawing/2014/main" id="{EDE2F2B5-A789-4EB7-8FC9-EFA2D9AFE278}"/>
              </a:ext>
            </a:extLst>
          </p:cNvPr>
          <p:cNvSpPr txBox="1">
            <a:spLocks noChangeArrowheads="1"/>
          </p:cNvSpPr>
          <p:nvPr/>
        </p:nvSpPr>
        <p:spPr bwMode="auto">
          <a:xfrm>
            <a:off x="1576597" y="3154716"/>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Define your priorities: short, medium &amp; long term</a:t>
            </a:r>
          </a:p>
        </p:txBody>
      </p:sp>
      <p:sp>
        <p:nvSpPr>
          <p:cNvPr id="33" name="TextBox 32">
            <a:extLst>
              <a:ext uri="{FF2B5EF4-FFF2-40B4-BE49-F238E27FC236}">
                <a16:creationId xmlns:a16="http://schemas.microsoft.com/office/drawing/2014/main" id="{76A303F6-0FE8-4370-9492-E2CA1C2E7210}"/>
              </a:ext>
            </a:extLst>
          </p:cNvPr>
          <p:cNvSpPr txBox="1">
            <a:spLocks noChangeArrowheads="1"/>
          </p:cNvSpPr>
          <p:nvPr/>
        </p:nvSpPr>
        <p:spPr bwMode="auto">
          <a:xfrm>
            <a:off x="1008212" y="3114402"/>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1.</a:t>
            </a:r>
          </a:p>
        </p:txBody>
      </p:sp>
      <p:sp>
        <p:nvSpPr>
          <p:cNvPr id="34" name="TextBox 33">
            <a:extLst>
              <a:ext uri="{FF2B5EF4-FFF2-40B4-BE49-F238E27FC236}">
                <a16:creationId xmlns:a16="http://schemas.microsoft.com/office/drawing/2014/main" id="{3629AC62-551A-4304-B932-3BAD93F94CAA}"/>
              </a:ext>
            </a:extLst>
          </p:cNvPr>
          <p:cNvSpPr txBox="1">
            <a:spLocks noChangeArrowheads="1"/>
          </p:cNvSpPr>
          <p:nvPr/>
        </p:nvSpPr>
        <p:spPr bwMode="auto">
          <a:xfrm>
            <a:off x="1008212" y="3940528"/>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2.</a:t>
            </a:r>
          </a:p>
        </p:txBody>
      </p:sp>
      <p:sp>
        <p:nvSpPr>
          <p:cNvPr id="35" name="TextBox 15">
            <a:extLst>
              <a:ext uri="{FF2B5EF4-FFF2-40B4-BE49-F238E27FC236}">
                <a16:creationId xmlns:a16="http://schemas.microsoft.com/office/drawing/2014/main" id="{1EFC18E4-ED79-4FC4-B990-A7DCE7896485}"/>
              </a:ext>
            </a:extLst>
          </p:cNvPr>
          <p:cNvSpPr txBox="1">
            <a:spLocks noChangeArrowheads="1"/>
          </p:cNvSpPr>
          <p:nvPr/>
        </p:nvSpPr>
        <p:spPr bwMode="auto">
          <a:xfrm>
            <a:off x="1576597" y="3856391"/>
            <a:ext cx="3500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Work out your net worth: assets - debt = net worth</a:t>
            </a:r>
          </a:p>
        </p:txBody>
      </p:sp>
      <p:sp>
        <p:nvSpPr>
          <p:cNvPr id="36" name="TextBox 35">
            <a:extLst>
              <a:ext uri="{FF2B5EF4-FFF2-40B4-BE49-F238E27FC236}">
                <a16:creationId xmlns:a16="http://schemas.microsoft.com/office/drawing/2014/main" id="{7E6BB921-924A-4082-B8C4-C059B8CE7191}"/>
              </a:ext>
            </a:extLst>
          </p:cNvPr>
          <p:cNvSpPr txBox="1">
            <a:spLocks noChangeArrowheads="1"/>
          </p:cNvSpPr>
          <p:nvPr/>
        </p:nvSpPr>
        <p:spPr bwMode="auto">
          <a:xfrm>
            <a:off x="1008212" y="4583466"/>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3</a:t>
            </a:r>
            <a:r>
              <a:rPr lang="en-GB" altLang="en-US" sz="1600" b="1" dirty="0">
                <a:latin typeface="Action Jackson" pitchFamily="2" charset="0"/>
              </a:rPr>
              <a:t>.</a:t>
            </a:r>
          </a:p>
        </p:txBody>
      </p:sp>
      <p:sp>
        <p:nvSpPr>
          <p:cNvPr id="37" name="TextBox 15">
            <a:extLst>
              <a:ext uri="{FF2B5EF4-FFF2-40B4-BE49-F238E27FC236}">
                <a16:creationId xmlns:a16="http://schemas.microsoft.com/office/drawing/2014/main" id="{D09541D9-684F-442E-80AF-893B153E1161}"/>
              </a:ext>
            </a:extLst>
          </p:cNvPr>
          <p:cNvSpPr txBox="1">
            <a:spLocks noChangeArrowheads="1"/>
          </p:cNvSpPr>
          <p:nvPr/>
        </p:nvSpPr>
        <p:spPr bwMode="auto">
          <a:xfrm>
            <a:off x="1576597" y="4586500"/>
            <a:ext cx="3286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Draw up a budget &amp; stick to it</a:t>
            </a:r>
          </a:p>
        </p:txBody>
      </p:sp>
      <p:sp>
        <p:nvSpPr>
          <p:cNvPr id="38" name="TextBox 37">
            <a:extLst>
              <a:ext uri="{FF2B5EF4-FFF2-40B4-BE49-F238E27FC236}">
                <a16:creationId xmlns:a16="http://schemas.microsoft.com/office/drawing/2014/main" id="{FAE8553A-356C-4D65-ADFB-06B44B2FD018}"/>
              </a:ext>
            </a:extLst>
          </p:cNvPr>
          <p:cNvSpPr txBox="1">
            <a:spLocks noChangeArrowheads="1"/>
          </p:cNvSpPr>
          <p:nvPr/>
        </p:nvSpPr>
        <p:spPr bwMode="auto">
          <a:xfrm>
            <a:off x="1008212" y="5154966"/>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4.</a:t>
            </a:r>
          </a:p>
        </p:txBody>
      </p:sp>
      <p:sp>
        <p:nvSpPr>
          <p:cNvPr id="39" name="TextBox 15">
            <a:extLst>
              <a:ext uri="{FF2B5EF4-FFF2-40B4-BE49-F238E27FC236}">
                <a16:creationId xmlns:a16="http://schemas.microsoft.com/office/drawing/2014/main" id="{23D1065F-003B-470B-B2B5-9CEBDAF18304}"/>
              </a:ext>
            </a:extLst>
          </p:cNvPr>
          <p:cNvSpPr txBox="1">
            <a:spLocks noChangeArrowheads="1"/>
          </p:cNvSpPr>
          <p:nvPr/>
        </p:nvSpPr>
        <p:spPr bwMode="auto">
          <a:xfrm>
            <a:off x="1576596" y="5067653"/>
            <a:ext cx="3829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Debt: Borrow when you only have to. Pay off as quickly as you can</a:t>
            </a:r>
          </a:p>
        </p:txBody>
      </p:sp>
      <p:sp>
        <p:nvSpPr>
          <p:cNvPr id="40" name="TextBox 39">
            <a:extLst>
              <a:ext uri="{FF2B5EF4-FFF2-40B4-BE49-F238E27FC236}">
                <a16:creationId xmlns:a16="http://schemas.microsoft.com/office/drawing/2014/main" id="{D8AC0ADB-F53A-4C57-B8D6-193AD0E4C05C}"/>
              </a:ext>
            </a:extLst>
          </p:cNvPr>
          <p:cNvSpPr txBox="1">
            <a:spLocks noChangeArrowheads="1"/>
          </p:cNvSpPr>
          <p:nvPr/>
        </p:nvSpPr>
        <p:spPr bwMode="auto">
          <a:xfrm>
            <a:off x="1005097" y="5869341"/>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5.</a:t>
            </a:r>
          </a:p>
        </p:txBody>
      </p:sp>
      <p:sp>
        <p:nvSpPr>
          <p:cNvPr id="41" name="TextBox 40">
            <a:extLst>
              <a:ext uri="{FF2B5EF4-FFF2-40B4-BE49-F238E27FC236}">
                <a16:creationId xmlns:a16="http://schemas.microsoft.com/office/drawing/2014/main" id="{EA920E07-8745-4456-8CE6-29757221F3DF}"/>
              </a:ext>
            </a:extLst>
          </p:cNvPr>
          <p:cNvSpPr txBox="1">
            <a:spLocks noChangeArrowheads="1"/>
          </p:cNvSpPr>
          <p:nvPr/>
        </p:nvSpPr>
        <p:spPr bwMode="auto">
          <a:xfrm>
            <a:off x="1576597" y="5797903"/>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Save up a ‘3 month’ emergency fund and hold on deposit</a:t>
            </a:r>
          </a:p>
        </p:txBody>
      </p:sp>
      <p:sp>
        <p:nvSpPr>
          <p:cNvPr id="42" name="TextBox 41">
            <a:extLst>
              <a:ext uri="{FF2B5EF4-FFF2-40B4-BE49-F238E27FC236}">
                <a16:creationId xmlns:a16="http://schemas.microsoft.com/office/drawing/2014/main" id="{BD6D92F6-11D2-4AA1-AA1A-A6D44F270F1D}"/>
              </a:ext>
            </a:extLst>
          </p:cNvPr>
          <p:cNvSpPr txBox="1">
            <a:spLocks noChangeArrowheads="1"/>
          </p:cNvSpPr>
          <p:nvPr/>
        </p:nvSpPr>
        <p:spPr bwMode="auto">
          <a:xfrm>
            <a:off x="1005097" y="6655153"/>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6.</a:t>
            </a:r>
          </a:p>
        </p:txBody>
      </p:sp>
      <p:sp>
        <p:nvSpPr>
          <p:cNvPr id="43" name="TextBox 15">
            <a:extLst>
              <a:ext uri="{FF2B5EF4-FFF2-40B4-BE49-F238E27FC236}">
                <a16:creationId xmlns:a16="http://schemas.microsoft.com/office/drawing/2014/main" id="{81AD9835-68FC-4E8C-AFCC-C9A6EE292E30}"/>
              </a:ext>
            </a:extLst>
          </p:cNvPr>
          <p:cNvSpPr txBox="1">
            <a:spLocks noChangeArrowheads="1"/>
          </p:cNvSpPr>
          <p:nvPr/>
        </p:nvSpPr>
        <p:spPr bwMode="auto">
          <a:xfrm>
            <a:off x="1576597" y="6583716"/>
            <a:ext cx="3500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Save up to fund your short &amp; medium term goals</a:t>
            </a:r>
          </a:p>
        </p:txBody>
      </p:sp>
      <p:sp>
        <p:nvSpPr>
          <p:cNvPr id="44" name="TextBox 43">
            <a:extLst>
              <a:ext uri="{FF2B5EF4-FFF2-40B4-BE49-F238E27FC236}">
                <a16:creationId xmlns:a16="http://schemas.microsoft.com/office/drawing/2014/main" id="{DBC5643C-1723-435D-8CDA-FF1D756C6B98}"/>
              </a:ext>
            </a:extLst>
          </p:cNvPr>
          <p:cNvSpPr txBox="1">
            <a:spLocks noChangeArrowheads="1"/>
          </p:cNvSpPr>
          <p:nvPr/>
        </p:nvSpPr>
        <p:spPr bwMode="auto">
          <a:xfrm>
            <a:off x="5477272" y="3114402"/>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7.</a:t>
            </a:r>
          </a:p>
        </p:txBody>
      </p:sp>
      <p:sp>
        <p:nvSpPr>
          <p:cNvPr id="45" name="TextBox 15">
            <a:extLst>
              <a:ext uri="{FF2B5EF4-FFF2-40B4-BE49-F238E27FC236}">
                <a16:creationId xmlns:a16="http://schemas.microsoft.com/office/drawing/2014/main" id="{E5AD1187-A133-4AC4-A652-709B060C6BD5}"/>
              </a:ext>
            </a:extLst>
          </p:cNvPr>
          <p:cNvSpPr txBox="1">
            <a:spLocks noChangeArrowheads="1"/>
          </p:cNvSpPr>
          <p:nvPr/>
        </p:nvSpPr>
        <p:spPr bwMode="auto">
          <a:xfrm>
            <a:off x="5936133" y="3142016"/>
            <a:ext cx="5081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Get yourself protected to avoid hardship for your partner/family should you fall ill or die</a:t>
            </a:r>
          </a:p>
        </p:txBody>
      </p:sp>
      <p:sp>
        <p:nvSpPr>
          <p:cNvPr id="46" name="TextBox 45">
            <a:extLst>
              <a:ext uri="{FF2B5EF4-FFF2-40B4-BE49-F238E27FC236}">
                <a16:creationId xmlns:a16="http://schemas.microsoft.com/office/drawing/2014/main" id="{100E4AFC-F481-420F-ADA5-F48AA5CF7C04}"/>
              </a:ext>
            </a:extLst>
          </p:cNvPr>
          <p:cNvSpPr txBox="1">
            <a:spLocks noChangeArrowheads="1"/>
          </p:cNvSpPr>
          <p:nvPr/>
        </p:nvSpPr>
        <p:spPr bwMode="auto">
          <a:xfrm>
            <a:off x="5477272" y="3940528"/>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dirty="0">
                <a:latin typeface="Action Jackson" pitchFamily="2" charset="0"/>
              </a:rPr>
              <a:t>8.</a:t>
            </a:r>
          </a:p>
        </p:txBody>
      </p:sp>
      <p:sp>
        <p:nvSpPr>
          <p:cNvPr id="47" name="TextBox 15">
            <a:extLst>
              <a:ext uri="{FF2B5EF4-FFF2-40B4-BE49-F238E27FC236}">
                <a16:creationId xmlns:a16="http://schemas.microsoft.com/office/drawing/2014/main" id="{B189BDA4-098F-404A-BF36-F9B802FA6AEA}"/>
              </a:ext>
            </a:extLst>
          </p:cNvPr>
          <p:cNvSpPr txBox="1">
            <a:spLocks noChangeArrowheads="1"/>
          </p:cNvSpPr>
          <p:nvPr/>
        </p:nvSpPr>
        <p:spPr bwMode="auto">
          <a:xfrm>
            <a:off x="5929287" y="4154452"/>
            <a:ext cx="3071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Sort out a retirement plan</a:t>
            </a:r>
          </a:p>
        </p:txBody>
      </p:sp>
      <p:sp>
        <p:nvSpPr>
          <p:cNvPr id="48" name="TextBox 47">
            <a:extLst>
              <a:ext uri="{FF2B5EF4-FFF2-40B4-BE49-F238E27FC236}">
                <a16:creationId xmlns:a16="http://schemas.microsoft.com/office/drawing/2014/main" id="{AA1F3388-9CD4-4305-8102-6133D427EBB5}"/>
              </a:ext>
            </a:extLst>
          </p:cNvPr>
          <p:cNvSpPr txBox="1">
            <a:spLocks noChangeArrowheads="1"/>
          </p:cNvSpPr>
          <p:nvPr/>
        </p:nvSpPr>
        <p:spPr bwMode="auto">
          <a:xfrm>
            <a:off x="5477272" y="4745391"/>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9.</a:t>
            </a:r>
          </a:p>
        </p:txBody>
      </p:sp>
      <p:sp>
        <p:nvSpPr>
          <p:cNvPr id="49" name="TextBox 15">
            <a:extLst>
              <a:ext uri="{FF2B5EF4-FFF2-40B4-BE49-F238E27FC236}">
                <a16:creationId xmlns:a16="http://schemas.microsoft.com/office/drawing/2014/main" id="{58DFEEB9-5531-45B6-A402-B5DB9C67910C}"/>
              </a:ext>
            </a:extLst>
          </p:cNvPr>
          <p:cNvSpPr txBox="1">
            <a:spLocks noChangeArrowheads="1"/>
          </p:cNvSpPr>
          <p:nvPr/>
        </p:nvSpPr>
        <p:spPr bwMode="auto">
          <a:xfrm>
            <a:off x="5936133" y="4610453"/>
            <a:ext cx="4937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Invest: Make your money work harder for you ensuring the right asset allocation and using tax efficient savings where appropriate</a:t>
            </a:r>
          </a:p>
        </p:txBody>
      </p:sp>
      <p:sp>
        <p:nvSpPr>
          <p:cNvPr id="50" name="TextBox 49">
            <a:extLst>
              <a:ext uri="{FF2B5EF4-FFF2-40B4-BE49-F238E27FC236}">
                <a16:creationId xmlns:a16="http://schemas.microsoft.com/office/drawing/2014/main" id="{AF922863-9892-4982-A72E-8C27E88848EB}"/>
              </a:ext>
            </a:extLst>
          </p:cNvPr>
          <p:cNvSpPr txBox="1">
            <a:spLocks noChangeArrowheads="1"/>
          </p:cNvSpPr>
          <p:nvPr/>
        </p:nvSpPr>
        <p:spPr bwMode="auto">
          <a:xfrm>
            <a:off x="5406975" y="6047566"/>
            <a:ext cx="785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latin typeface="Action Jackson" pitchFamily="2" charset="0"/>
              </a:rPr>
              <a:t>10.</a:t>
            </a:r>
          </a:p>
        </p:txBody>
      </p:sp>
      <p:sp>
        <p:nvSpPr>
          <p:cNvPr id="51" name="TextBox 15">
            <a:extLst>
              <a:ext uri="{FF2B5EF4-FFF2-40B4-BE49-F238E27FC236}">
                <a16:creationId xmlns:a16="http://schemas.microsoft.com/office/drawing/2014/main" id="{6697E026-0EC7-4BA2-B4F4-D5E884A23AE0}"/>
              </a:ext>
            </a:extLst>
          </p:cNvPr>
          <p:cNvSpPr txBox="1">
            <a:spLocks noChangeArrowheads="1"/>
          </p:cNvSpPr>
          <p:nvPr/>
        </p:nvSpPr>
        <p:spPr bwMode="auto">
          <a:xfrm>
            <a:off x="5936134" y="6019690"/>
            <a:ext cx="49371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dirty="0">
                <a:latin typeface="Calibri" panose="020F0502020204030204" pitchFamily="34" charset="0"/>
              </a:rPr>
              <a:t>Spread the word: teach your parents/ siblings/ friends about money-</a:t>
            </a:r>
            <a:r>
              <a:rPr lang="en-US" altLang="en-US" sz="2000" dirty="0">
                <a:latin typeface="Calibri" panose="020F0502020204030204" pitchFamily="34" charset="0"/>
              </a:rPr>
              <a:t> the earlier they learn, the better they will be at managing their money.</a:t>
            </a:r>
            <a:endParaRPr lang="en-GB" altLang="en-US" sz="2000" dirty="0">
              <a:latin typeface="Calibri" panose="020F0502020204030204" pitchFamily="34" charset="0"/>
            </a:endParaRPr>
          </a:p>
        </p:txBody>
      </p:sp>
    </p:spTree>
    <p:extLst>
      <p:ext uri="{BB962C8B-B14F-4D97-AF65-F5344CB8AC3E}">
        <p14:creationId xmlns:p14="http://schemas.microsoft.com/office/powerpoint/2010/main" val="142748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500"/>
                            </p:stCondLst>
                            <p:childTnLst>
                              <p:par>
                                <p:cTn id="37" presetID="53"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
                            </p:stCondLst>
                            <p:childTnLst>
                              <p:par>
                                <p:cTn id="63" presetID="53"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childTnLst>
                          </p:cTn>
                        </p:par>
                        <p:par>
                          <p:cTn id="75" fill="hold">
                            <p:stCondLst>
                              <p:cond delay="500"/>
                            </p:stCondLst>
                            <p:childTnLst>
                              <p:par>
                                <p:cTn id="76" presetID="53"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500" fill="hold"/>
                                        <p:tgtEl>
                                          <p:spTgt spid="43"/>
                                        </p:tgtEl>
                                        <p:attrNameLst>
                                          <p:attrName>ppt_w</p:attrName>
                                        </p:attrNameLst>
                                      </p:cBhvr>
                                      <p:tavLst>
                                        <p:tav tm="0">
                                          <p:val>
                                            <p:fltVal val="0"/>
                                          </p:val>
                                        </p:tav>
                                        <p:tav tm="100000">
                                          <p:val>
                                            <p:strVal val="#ppt_w"/>
                                          </p:val>
                                        </p:tav>
                                      </p:tavLst>
                                    </p:anim>
                                    <p:anim calcmode="lin" valueType="num">
                                      <p:cBhvr>
                                        <p:cTn id="79" dur="500" fill="hold"/>
                                        <p:tgtEl>
                                          <p:spTgt spid="43"/>
                                        </p:tgtEl>
                                        <p:attrNameLst>
                                          <p:attrName>ppt_h</p:attrName>
                                        </p:attrNameLst>
                                      </p:cBhvr>
                                      <p:tavLst>
                                        <p:tav tm="0">
                                          <p:val>
                                            <p:fltVal val="0"/>
                                          </p:val>
                                        </p:tav>
                                        <p:tav tm="100000">
                                          <p:val>
                                            <p:strVal val="#ppt_h"/>
                                          </p:val>
                                        </p:tav>
                                      </p:tavLst>
                                    </p:anim>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500"/>
                            </p:stCondLst>
                            <p:childTnLst>
                              <p:par>
                                <p:cTn id="89" presetID="53"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fltVal val="0"/>
                                          </p:val>
                                        </p:tav>
                                        <p:tav tm="100000">
                                          <p:val>
                                            <p:strVal val="#ppt_h"/>
                                          </p:val>
                                        </p:tav>
                                      </p:tavLst>
                                    </p:anim>
                                    <p:animEffect transition="in" filter="fade">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childTnLst>
                          </p:cTn>
                        </p:par>
                        <p:par>
                          <p:cTn id="114" fill="hold">
                            <p:stCondLst>
                              <p:cond delay="500"/>
                            </p:stCondLst>
                            <p:childTnLst>
                              <p:par>
                                <p:cTn id="115" presetID="53" presetClass="entr" presetSubtype="0"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500" fill="hold"/>
                                        <p:tgtEl>
                                          <p:spTgt spid="49"/>
                                        </p:tgtEl>
                                        <p:attrNameLst>
                                          <p:attrName>ppt_w</p:attrName>
                                        </p:attrNameLst>
                                      </p:cBhvr>
                                      <p:tavLst>
                                        <p:tav tm="0">
                                          <p:val>
                                            <p:fltVal val="0"/>
                                          </p:val>
                                        </p:tav>
                                        <p:tav tm="100000">
                                          <p:val>
                                            <p:strVal val="#ppt_w"/>
                                          </p:val>
                                        </p:tav>
                                      </p:tavLst>
                                    </p:anim>
                                    <p:anim calcmode="lin" valueType="num">
                                      <p:cBhvr>
                                        <p:cTn id="118" dur="500" fill="hold"/>
                                        <p:tgtEl>
                                          <p:spTgt spid="49"/>
                                        </p:tgtEl>
                                        <p:attrNameLst>
                                          <p:attrName>ppt_h</p:attrName>
                                        </p:attrNameLst>
                                      </p:cBhvr>
                                      <p:tavLst>
                                        <p:tav tm="0">
                                          <p:val>
                                            <p:fltVal val="0"/>
                                          </p:val>
                                        </p:tav>
                                        <p:tav tm="100000">
                                          <p:val>
                                            <p:strVal val="#ppt_h"/>
                                          </p:val>
                                        </p:tav>
                                      </p:tavLst>
                                    </p:anim>
                                    <p:animEffect transition="in" filter="fade">
                                      <p:cBhvr>
                                        <p:cTn id="119" dur="500"/>
                                        <p:tgtEl>
                                          <p:spTgt spid="4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childTnLst>
                          </p:cTn>
                        </p:par>
                        <p:par>
                          <p:cTn id="127" fill="hold">
                            <p:stCondLst>
                              <p:cond delay="500"/>
                            </p:stCondLst>
                            <p:childTnLst>
                              <p:par>
                                <p:cTn id="128" presetID="53" presetClass="entr" presetSubtype="0"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500" fill="hold"/>
                                        <p:tgtEl>
                                          <p:spTgt spid="51"/>
                                        </p:tgtEl>
                                        <p:attrNameLst>
                                          <p:attrName>ppt_w</p:attrName>
                                        </p:attrNameLst>
                                      </p:cBhvr>
                                      <p:tavLst>
                                        <p:tav tm="0">
                                          <p:val>
                                            <p:fltVal val="0"/>
                                          </p:val>
                                        </p:tav>
                                        <p:tav tm="100000">
                                          <p:val>
                                            <p:strVal val="#ppt_w"/>
                                          </p:val>
                                        </p:tav>
                                      </p:tavLst>
                                    </p:anim>
                                    <p:anim calcmode="lin" valueType="num">
                                      <p:cBhvr>
                                        <p:cTn id="131" dur="500" fill="hold"/>
                                        <p:tgtEl>
                                          <p:spTgt spid="51"/>
                                        </p:tgtEl>
                                        <p:attrNameLst>
                                          <p:attrName>ppt_h</p:attrName>
                                        </p:attrNameLst>
                                      </p:cBhvr>
                                      <p:tavLst>
                                        <p:tav tm="0">
                                          <p:val>
                                            <p:fltVal val="0"/>
                                          </p:val>
                                        </p:tav>
                                        <p:tav tm="100000">
                                          <p:val>
                                            <p:strVal val="#ppt_h"/>
                                          </p:val>
                                        </p:tav>
                                      </p:tavLst>
                                    </p:anim>
                                    <p:animEffect transition="in" filter="fade">
                                      <p:cBhvr>
                                        <p:cTn id="1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076855" y="2898378"/>
            <a:ext cx="12961621" cy="3636064"/>
          </a:xfrm>
          <a:prstGeom prst="rect">
            <a:avLst/>
          </a:prstGeom>
        </p:spPr>
        <p:txBody>
          <a:bodyPr>
            <a:noAutofit/>
          </a:bodyPr>
          <a:lstStyle/>
          <a:p>
            <a:pPr marL="0" indent="0">
              <a:buNone/>
            </a:pPr>
            <a:endParaRPr lang="en-GB" sz="2500" dirty="0"/>
          </a:p>
          <a:p>
            <a:r>
              <a:rPr lang="en-GB" sz="3600" dirty="0"/>
              <a:t>A rewarding career</a:t>
            </a:r>
          </a:p>
          <a:p>
            <a:r>
              <a:rPr lang="en-GB" sz="3600" dirty="0"/>
              <a:t>Good opportunities for progression </a:t>
            </a:r>
          </a:p>
          <a:p>
            <a:r>
              <a:rPr lang="en-GB" sz="3600" dirty="0"/>
              <a:t>Client facing roles and research roles</a:t>
            </a:r>
          </a:p>
          <a:p>
            <a:r>
              <a:rPr lang="en-GB" sz="3600" dirty="0"/>
              <a:t>Range of specialisations</a:t>
            </a:r>
          </a:p>
          <a:p>
            <a:r>
              <a:rPr lang="en-GB" sz="3600" dirty="0"/>
              <a:t>Help facilitate peoples everyday lives </a:t>
            </a:r>
          </a:p>
          <a:p>
            <a:r>
              <a:rPr lang="en-GB" sz="3600" dirty="0"/>
              <a:t>Helps people to achieve their goals in life</a:t>
            </a:r>
          </a:p>
          <a:p>
            <a:endParaRPr lang="en-GB" sz="2500" dirty="0"/>
          </a:p>
        </p:txBody>
      </p:sp>
      <p:sp>
        <p:nvSpPr>
          <p:cNvPr id="6" name="Title 1"/>
          <p:cNvSpPr txBox="1">
            <a:spLocks/>
          </p:cNvSpPr>
          <p:nvPr/>
        </p:nvSpPr>
        <p:spPr>
          <a:xfrm>
            <a:off x="1076855" y="478148"/>
            <a:ext cx="9940469" cy="1760954"/>
          </a:xfrm>
          <a:prstGeom prst="rect">
            <a:avLst/>
          </a:prstGeom>
        </p:spPr>
        <p:txBody>
          <a:bodyPr lIns="85582" tIns="42793" rIns="85582" bIns="42793"/>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6600" dirty="0"/>
              <a:t>Why Financial Planning as a career? </a:t>
            </a:r>
            <a:endParaRPr lang="en-GB" sz="6600" dirty="0">
              <a:solidFill>
                <a:srgbClr val="006600"/>
              </a:solidFill>
            </a:endParaRPr>
          </a:p>
        </p:txBody>
      </p:sp>
    </p:spTree>
    <p:extLst>
      <p:ext uri="{BB962C8B-B14F-4D97-AF65-F5344CB8AC3E}">
        <p14:creationId xmlns:p14="http://schemas.microsoft.com/office/powerpoint/2010/main" val="169645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9A20-F7E4-4326-A326-8A72D59C35A9}"/>
              </a:ext>
            </a:extLst>
          </p:cNvPr>
          <p:cNvSpPr>
            <a:spLocks noGrp="1"/>
          </p:cNvSpPr>
          <p:nvPr>
            <p:ph type="title"/>
          </p:nvPr>
        </p:nvSpPr>
        <p:spPr>
          <a:xfrm>
            <a:off x="720091" y="2089028"/>
            <a:ext cx="10873297" cy="1350170"/>
          </a:xfrm>
        </p:spPr>
        <p:txBody>
          <a:bodyPr>
            <a:normAutofit fontScale="90000"/>
          </a:bodyPr>
          <a:lstStyle/>
          <a:p>
            <a:r>
              <a:rPr lang="en-GB" altLang="en-US" sz="6600" dirty="0">
                <a:solidFill>
                  <a:srgbClr val="006666"/>
                </a:solidFill>
                <a:latin typeface="Century Gothic" panose="020B0502020202020204" pitchFamily="34" charset="0"/>
              </a:rPr>
              <a:t>Why do people value their relationship with their Financial Planner so highly?</a:t>
            </a:r>
            <a:br>
              <a:rPr lang="en-GB" altLang="en-US" sz="6600" dirty="0"/>
            </a:br>
            <a:br>
              <a:rPr lang="en-US" sz="6600" b="1" kern="0" dirty="0">
                <a:latin typeface="Calibri" pitchFamily="34" charset="0"/>
              </a:rPr>
            </a:br>
            <a:endParaRPr lang="en-GB" dirty="0"/>
          </a:p>
        </p:txBody>
      </p:sp>
      <p:sp>
        <p:nvSpPr>
          <p:cNvPr id="5" name="Rectangle 4">
            <a:extLst>
              <a:ext uri="{FF2B5EF4-FFF2-40B4-BE49-F238E27FC236}">
                <a16:creationId xmlns:a16="http://schemas.microsoft.com/office/drawing/2014/main" id="{AD45322F-4D1F-4064-993B-F1542EBD4DF0}"/>
              </a:ext>
            </a:extLst>
          </p:cNvPr>
          <p:cNvSpPr/>
          <p:nvPr/>
        </p:nvSpPr>
        <p:spPr>
          <a:xfrm>
            <a:off x="720180" y="3978498"/>
            <a:ext cx="10081220" cy="3754874"/>
          </a:xfrm>
          <a:prstGeom prst="rect">
            <a:avLst/>
          </a:prstGeom>
        </p:spPr>
        <p:txBody>
          <a:bodyPr wrap="square">
            <a:spAutoFit/>
          </a:bodyPr>
          <a:lstStyle/>
          <a:p>
            <a:r>
              <a:rPr lang="en-GB" altLang="en-US" sz="3200" b="1" dirty="0"/>
              <a:t>Financial Planners are experts –</a:t>
            </a:r>
            <a:r>
              <a:rPr lang="en-GB" altLang="en-US" sz="3200" dirty="0"/>
              <a:t> helping people work out their goals and dreams and generate the money to meet them</a:t>
            </a:r>
          </a:p>
          <a:p>
            <a:pPr marL="285750" indent="-285750">
              <a:buFont typeface="Wingdings" panose="05000000000000000000" pitchFamily="2" charset="2"/>
              <a:buChar char="ü"/>
            </a:pPr>
            <a:endParaRPr lang="en-GB" altLang="en-US" sz="3200" dirty="0"/>
          </a:p>
          <a:p>
            <a:r>
              <a:rPr lang="en-GB" altLang="en-US" sz="3200" b="1" dirty="0"/>
              <a:t>CERTIFIED FINANCIAL PLANNER</a:t>
            </a:r>
            <a:r>
              <a:rPr lang="en-GB" altLang="en-US" sz="3200" b="1" baseline="30000" dirty="0"/>
              <a:t>TM</a:t>
            </a:r>
            <a:r>
              <a:rPr lang="en-GB" altLang="en-US" sz="3200" b="1" dirty="0"/>
              <a:t> </a:t>
            </a:r>
            <a:r>
              <a:rPr lang="en-GB" altLang="en-US" sz="3200" dirty="0"/>
              <a:t>is the global symbol of excellence in Financial Planning</a:t>
            </a:r>
          </a:p>
          <a:p>
            <a:pPr>
              <a:buFont typeface="Arial" panose="020B0604020202020204" pitchFamily="34" charset="0"/>
              <a:buNone/>
            </a:pPr>
            <a:endParaRPr lang="en-GB" altLang="en-US" sz="2800" b="1" dirty="0"/>
          </a:p>
          <a:p>
            <a:pPr>
              <a:buFont typeface="Arial" panose="020B0604020202020204" pitchFamily="34" charset="0"/>
              <a:buNone/>
            </a:pPr>
            <a:endParaRPr lang="en-US" altLang="en-US" sz="1800" dirty="0"/>
          </a:p>
        </p:txBody>
      </p:sp>
    </p:spTree>
    <p:extLst>
      <p:ext uri="{BB962C8B-B14F-4D97-AF65-F5344CB8AC3E}">
        <p14:creationId xmlns:p14="http://schemas.microsoft.com/office/powerpoint/2010/main" val="57744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8D08-881A-48C7-8A66-9AE1DC4893FF}"/>
              </a:ext>
            </a:extLst>
          </p:cNvPr>
          <p:cNvSpPr>
            <a:spLocks noGrp="1"/>
          </p:cNvSpPr>
          <p:nvPr>
            <p:ph type="title"/>
          </p:nvPr>
        </p:nvSpPr>
        <p:spPr>
          <a:xfrm>
            <a:off x="1424255" y="3042394"/>
            <a:ext cx="12961621" cy="1350170"/>
          </a:xfrm>
        </p:spPr>
        <p:txBody>
          <a:bodyPr>
            <a:noAutofit/>
          </a:bodyPr>
          <a:lstStyle/>
          <a:p>
            <a:r>
              <a:rPr lang="en-GB" sz="6600" dirty="0">
                <a:solidFill>
                  <a:srgbClr val="006666"/>
                </a:solidFill>
                <a:latin typeface="Century Gothic" panose="020B0502020202020204" pitchFamily="34" charset="0"/>
              </a:rPr>
              <a:t>How to get into </a:t>
            </a:r>
            <a:br>
              <a:rPr lang="en-GB" sz="6600" dirty="0">
                <a:solidFill>
                  <a:srgbClr val="006666"/>
                </a:solidFill>
                <a:latin typeface="Century Gothic" panose="020B0502020202020204" pitchFamily="34" charset="0"/>
              </a:rPr>
            </a:br>
            <a:r>
              <a:rPr lang="en-GB" sz="6600" dirty="0">
                <a:solidFill>
                  <a:srgbClr val="006666"/>
                </a:solidFill>
                <a:latin typeface="Century Gothic" panose="020B0502020202020204" pitchFamily="34" charset="0"/>
              </a:rPr>
              <a:t>Financial Planning?</a:t>
            </a:r>
          </a:p>
        </p:txBody>
      </p:sp>
    </p:spTree>
    <p:extLst>
      <p:ext uri="{BB962C8B-B14F-4D97-AF65-F5344CB8AC3E}">
        <p14:creationId xmlns:p14="http://schemas.microsoft.com/office/powerpoint/2010/main" val="251787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CD5E-C854-4237-95E2-B362F15B90EA}"/>
              </a:ext>
            </a:extLst>
          </p:cNvPr>
          <p:cNvSpPr>
            <a:spLocks noGrp="1"/>
          </p:cNvSpPr>
          <p:nvPr>
            <p:ph type="title"/>
          </p:nvPr>
        </p:nvSpPr>
        <p:spPr>
          <a:xfrm>
            <a:off x="1135281" y="999503"/>
            <a:ext cx="12961621" cy="1350170"/>
          </a:xfrm>
        </p:spPr>
        <p:txBody>
          <a:bodyPr/>
          <a:lstStyle/>
          <a:p>
            <a:r>
              <a:rPr lang="en-GB" dirty="0">
                <a:solidFill>
                  <a:srgbClr val="006666"/>
                </a:solidFill>
                <a:latin typeface="Century Gothic" panose="020B0502020202020204" pitchFamily="34" charset="0"/>
              </a:rPr>
              <a:t>Entry routes</a:t>
            </a:r>
          </a:p>
        </p:txBody>
      </p:sp>
      <p:sp>
        <p:nvSpPr>
          <p:cNvPr id="3" name="Content Placeholder 2">
            <a:extLst>
              <a:ext uri="{FF2B5EF4-FFF2-40B4-BE49-F238E27FC236}">
                <a16:creationId xmlns:a16="http://schemas.microsoft.com/office/drawing/2014/main" id="{DD4437D2-A6F0-439B-8D59-27614F1DB8E9}"/>
              </a:ext>
            </a:extLst>
          </p:cNvPr>
          <p:cNvSpPr>
            <a:spLocks noGrp="1"/>
          </p:cNvSpPr>
          <p:nvPr>
            <p:ph idx="1"/>
          </p:nvPr>
        </p:nvSpPr>
        <p:spPr>
          <a:xfrm>
            <a:off x="1135280" y="2865256"/>
            <a:ext cx="12961621" cy="3636064"/>
          </a:xfrm>
        </p:spPr>
        <p:txBody>
          <a:bodyPr>
            <a:noAutofit/>
          </a:bodyPr>
          <a:lstStyle/>
          <a:p>
            <a:r>
              <a:rPr lang="en-GB" altLang="en-US" sz="2800" b="1" dirty="0"/>
              <a:t>Apprenticeships –</a:t>
            </a:r>
          </a:p>
          <a:p>
            <a:pPr lvl="1"/>
            <a:r>
              <a:rPr lang="en-GB" sz="2800" b="1" dirty="0"/>
              <a:t>Paraplanner</a:t>
            </a:r>
          </a:p>
          <a:p>
            <a:pPr lvl="1"/>
            <a:r>
              <a:rPr lang="en-GB" altLang="en-US" sz="2800" b="1" dirty="0"/>
              <a:t>Financial Adviser</a:t>
            </a:r>
          </a:p>
          <a:p>
            <a:r>
              <a:rPr lang="en-GB" altLang="en-US" sz="2800" b="1" dirty="0"/>
              <a:t>Degree</a:t>
            </a:r>
          </a:p>
          <a:p>
            <a:pPr lvl="1"/>
            <a:r>
              <a:rPr lang="en-GB" altLang="en-US" sz="2800" b="1" dirty="0"/>
              <a:t>Financial services/Economics/Accountancy</a:t>
            </a:r>
          </a:p>
          <a:p>
            <a:pPr lvl="1"/>
            <a:r>
              <a:rPr lang="en-GB" altLang="en-US" sz="2800" b="1" dirty="0"/>
              <a:t>General</a:t>
            </a:r>
          </a:p>
          <a:p>
            <a:r>
              <a:rPr lang="en-GB" altLang="en-US" sz="2800" b="1" dirty="0"/>
              <a:t>Training (on the job)</a:t>
            </a:r>
          </a:p>
          <a:p>
            <a:pPr lvl="1"/>
            <a:r>
              <a:rPr lang="en-GB" altLang="en-US" sz="2800" b="1" dirty="0"/>
              <a:t>Certificate in Paraplanning</a:t>
            </a:r>
          </a:p>
          <a:p>
            <a:pPr lvl="1"/>
            <a:r>
              <a:rPr lang="en-GB" altLang="en-US" sz="2800" b="1" dirty="0"/>
              <a:t>Certified Financial </a:t>
            </a:r>
            <a:r>
              <a:rPr lang="en-GB" altLang="en-US" sz="2800" b="1" dirty="0" err="1"/>
              <a:t>Planner</a:t>
            </a:r>
            <a:r>
              <a:rPr lang="en-GB" altLang="en-US" sz="2800" b="1" baseline="30000" dirty="0" err="1"/>
              <a:t>TM</a:t>
            </a:r>
            <a:r>
              <a:rPr lang="en-GB" altLang="en-US" sz="2800" b="1" dirty="0"/>
              <a:t> (CFP) Certification </a:t>
            </a:r>
            <a:endParaRPr lang="en-GB" sz="2800" b="1" dirty="0"/>
          </a:p>
        </p:txBody>
      </p:sp>
      <p:sp>
        <p:nvSpPr>
          <p:cNvPr id="17" name="TextBox 16">
            <a:extLst>
              <a:ext uri="{FF2B5EF4-FFF2-40B4-BE49-F238E27FC236}">
                <a16:creationId xmlns:a16="http://schemas.microsoft.com/office/drawing/2014/main" id="{E730545C-E827-4878-943A-81777E44755A}"/>
              </a:ext>
            </a:extLst>
          </p:cNvPr>
          <p:cNvSpPr txBox="1"/>
          <p:nvPr/>
        </p:nvSpPr>
        <p:spPr>
          <a:xfrm>
            <a:off x="10585276" y="3975402"/>
            <a:ext cx="3006098" cy="707886"/>
          </a:xfrm>
          <a:prstGeom prst="rect">
            <a:avLst/>
          </a:prstGeom>
          <a:solidFill>
            <a:srgbClr val="7030A0"/>
          </a:solidFill>
        </p:spPr>
        <p:txBody>
          <a:bodyPr wrap="square" rtlCol="0">
            <a:spAutoFit/>
          </a:bodyPr>
          <a:lstStyle/>
          <a:p>
            <a:pPr algn="ctr"/>
            <a:r>
              <a:rPr lang="en-GB" sz="4000" dirty="0">
                <a:solidFill>
                  <a:prstClr val="white"/>
                </a:solidFill>
              </a:rPr>
              <a:t>University</a:t>
            </a:r>
          </a:p>
        </p:txBody>
      </p:sp>
      <p:sp>
        <p:nvSpPr>
          <p:cNvPr id="18" name="TextBox 17">
            <a:extLst>
              <a:ext uri="{FF2B5EF4-FFF2-40B4-BE49-F238E27FC236}">
                <a16:creationId xmlns:a16="http://schemas.microsoft.com/office/drawing/2014/main" id="{9A345A71-27F0-4A03-BF33-E3751D324E90}"/>
              </a:ext>
            </a:extLst>
          </p:cNvPr>
          <p:cNvSpPr txBox="1"/>
          <p:nvPr/>
        </p:nvSpPr>
        <p:spPr>
          <a:xfrm rot="196007">
            <a:off x="8808822" y="2473974"/>
            <a:ext cx="4382771" cy="707886"/>
          </a:xfrm>
          <a:prstGeom prst="rect">
            <a:avLst/>
          </a:prstGeom>
          <a:solidFill>
            <a:srgbClr val="FF0000"/>
          </a:solidFill>
        </p:spPr>
        <p:txBody>
          <a:bodyPr wrap="square" rtlCol="0">
            <a:spAutoFit/>
          </a:bodyPr>
          <a:lstStyle/>
          <a:p>
            <a:pPr algn="ctr"/>
            <a:r>
              <a:rPr lang="en-GB" sz="4000" dirty="0">
                <a:solidFill>
                  <a:prstClr val="white"/>
                </a:solidFill>
              </a:rPr>
              <a:t>Apprenticeships</a:t>
            </a:r>
          </a:p>
        </p:txBody>
      </p:sp>
      <p:sp>
        <p:nvSpPr>
          <p:cNvPr id="19" name="TextBox 18">
            <a:extLst>
              <a:ext uri="{FF2B5EF4-FFF2-40B4-BE49-F238E27FC236}">
                <a16:creationId xmlns:a16="http://schemas.microsoft.com/office/drawing/2014/main" id="{D3911CF4-AA56-4313-A177-4535907150EE}"/>
              </a:ext>
            </a:extLst>
          </p:cNvPr>
          <p:cNvSpPr txBox="1"/>
          <p:nvPr/>
        </p:nvSpPr>
        <p:spPr>
          <a:xfrm rot="21360318">
            <a:off x="7631771" y="5559634"/>
            <a:ext cx="6736872" cy="707886"/>
          </a:xfrm>
          <a:prstGeom prst="rect">
            <a:avLst/>
          </a:prstGeom>
          <a:solidFill>
            <a:srgbClr val="00CCFF"/>
          </a:solidFill>
        </p:spPr>
        <p:txBody>
          <a:bodyPr wrap="square" rtlCol="0">
            <a:spAutoFit/>
          </a:bodyPr>
          <a:lstStyle/>
          <a:p>
            <a:pPr algn="ctr"/>
            <a:r>
              <a:rPr lang="en-GB" sz="4000" dirty="0">
                <a:solidFill>
                  <a:prstClr val="white"/>
                </a:solidFill>
              </a:rPr>
              <a:t>Professional</a:t>
            </a:r>
            <a:r>
              <a:rPr lang="en-GB" sz="4000" dirty="0">
                <a:solidFill>
                  <a:prstClr val="white"/>
                </a:solidFill>
                <a:latin typeface="Bradley Hand ITC" panose="03070402050302030203" pitchFamily="66" charset="0"/>
              </a:rPr>
              <a:t> </a:t>
            </a:r>
            <a:r>
              <a:rPr lang="en-GB" sz="4000" dirty="0">
                <a:solidFill>
                  <a:prstClr val="white"/>
                </a:solidFill>
              </a:rPr>
              <a:t>qualifications</a:t>
            </a:r>
          </a:p>
        </p:txBody>
      </p:sp>
    </p:spTree>
    <p:extLst>
      <p:ext uri="{BB962C8B-B14F-4D97-AF65-F5344CB8AC3E}">
        <p14:creationId xmlns:p14="http://schemas.microsoft.com/office/powerpoint/2010/main" val="81494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0566" y="200006"/>
            <a:ext cx="11925577" cy="1687159"/>
          </a:xfrm>
          <a:prstGeom prst="rect">
            <a:avLst/>
          </a:prstGeom>
        </p:spPr>
        <p:txBody>
          <a:bodyPr vert="horz" lIns="48605" tIns="24303" rIns="48605" bIns="24303" rtlCol="0" anchor="ctr">
            <a:normAutofit/>
          </a:bodyPr>
          <a:lstStyle>
            <a:lvl1pPr algn="ctr" defTabSz="1088529" rtl="0" eaLnBrk="1" latinLnBrk="0" hangingPunct="1">
              <a:spcBef>
                <a:spcPct val="0"/>
              </a:spcBef>
              <a:buNone/>
              <a:defRPr sz="5291" kern="1200">
                <a:solidFill>
                  <a:schemeClr val="tx1"/>
                </a:solidFill>
                <a:latin typeface="+mj-lt"/>
                <a:ea typeface="+mj-ea"/>
                <a:cs typeface="+mj-cs"/>
              </a:defRPr>
            </a:lvl1pPr>
          </a:lstStyle>
          <a:p>
            <a:endParaRPr lang="en-GB" sz="6250" dirty="0"/>
          </a:p>
        </p:txBody>
      </p:sp>
      <p:sp>
        <p:nvSpPr>
          <p:cNvPr id="11" name="TextBox 10"/>
          <p:cNvSpPr txBox="1"/>
          <p:nvPr/>
        </p:nvSpPr>
        <p:spPr>
          <a:xfrm>
            <a:off x="4032548" y="6981326"/>
            <a:ext cx="6736872" cy="707886"/>
          </a:xfrm>
          <a:prstGeom prst="rect">
            <a:avLst/>
          </a:prstGeom>
          <a:solidFill>
            <a:srgbClr val="00B050"/>
          </a:solid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Communication </a:t>
            </a:r>
          </a:p>
        </p:txBody>
      </p:sp>
      <p:sp>
        <p:nvSpPr>
          <p:cNvPr id="13" name="TextBox 12"/>
          <p:cNvSpPr txBox="1"/>
          <p:nvPr/>
        </p:nvSpPr>
        <p:spPr>
          <a:xfrm rot="21228532">
            <a:off x="446645" y="2527015"/>
            <a:ext cx="5827442" cy="669414"/>
          </a:xfrm>
          <a:prstGeom prst="rect">
            <a:avLst/>
          </a:prstGeom>
          <a:solidFill>
            <a:srgbClr val="00CCFF"/>
          </a:solidFill>
        </p:spPr>
        <p:txBody>
          <a:bodyPr wrap="square" rtlCol="0">
            <a:spAutoFit/>
          </a:bodyPr>
          <a:lstStyle/>
          <a:p>
            <a:pPr algn="ctr"/>
            <a:r>
              <a:rPr lang="en-GB" sz="3750" b="1" dirty="0">
                <a:solidFill>
                  <a:schemeClr val="bg1"/>
                </a:solidFill>
                <a:latin typeface="Arial" panose="020B0604020202020204" pitchFamily="34" charset="0"/>
                <a:cs typeface="Arial" panose="020B0604020202020204" pitchFamily="34" charset="0"/>
              </a:rPr>
              <a:t>Problem Solving </a:t>
            </a:r>
          </a:p>
        </p:txBody>
      </p:sp>
      <p:sp>
        <p:nvSpPr>
          <p:cNvPr id="14" name="TextBox 13"/>
          <p:cNvSpPr txBox="1"/>
          <p:nvPr/>
        </p:nvSpPr>
        <p:spPr>
          <a:xfrm rot="675753">
            <a:off x="7836495" y="5741230"/>
            <a:ext cx="4382771" cy="707886"/>
          </a:xfrm>
          <a:prstGeom prst="rect">
            <a:avLst/>
          </a:prstGeom>
          <a:solidFill>
            <a:srgbClr val="FF0000"/>
          </a:solid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Teamwork</a:t>
            </a:r>
          </a:p>
        </p:txBody>
      </p:sp>
      <p:sp>
        <p:nvSpPr>
          <p:cNvPr id="15" name="TextBox 14"/>
          <p:cNvSpPr txBox="1"/>
          <p:nvPr/>
        </p:nvSpPr>
        <p:spPr>
          <a:xfrm>
            <a:off x="9068766" y="4019296"/>
            <a:ext cx="3406745" cy="707886"/>
          </a:xfrm>
          <a:prstGeom prst="rect">
            <a:avLst/>
          </a:prstGeom>
          <a:solidFill>
            <a:srgbClr val="00CCFF"/>
          </a:solid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Numeracy </a:t>
            </a:r>
          </a:p>
        </p:txBody>
      </p:sp>
      <p:sp>
        <p:nvSpPr>
          <p:cNvPr id="16" name="TextBox 15"/>
          <p:cNvSpPr txBox="1"/>
          <p:nvPr/>
        </p:nvSpPr>
        <p:spPr>
          <a:xfrm>
            <a:off x="1910419" y="3921578"/>
            <a:ext cx="4382771" cy="1323439"/>
          </a:xfrm>
          <a:prstGeom prst="rect">
            <a:avLst/>
          </a:prstGeom>
          <a:solidFill>
            <a:srgbClr val="FF0000"/>
          </a:solid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Customer or Client Service</a:t>
            </a:r>
          </a:p>
        </p:txBody>
      </p:sp>
      <p:sp>
        <p:nvSpPr>
          <p:cNvPr id="17" name="TextBox 16"/>
          <p:cNvSpPr txBox="1"/>
          <p:nvPr/>
        </p:nvSpPr>
        <p:spPr>
          <a:xfrm rot="20896472">
            <a:off x="1439301" y="6139943"/>
            <a:ext cx="3461746" cy="707886"/>
          </a:xfrm>
          <a:prstGeom prst="rect">
            <a:avLst/>
          </a:prstGeom>
          <a:solidFill>
            <a:srgbClr val="FFC000"/>
          </a:solid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Leadership </a:t>
            </a:r>
          </a:p>
        </p:txBody>
      </p:sp>
      <p:sp>
        <p:nvSpPr>
          <p:cNvPr id="18" name="TextBox 17"/>
          <p:cNvSpPr txBox="1"/>
          <p:nvPr/>
        </p:nvSpPr>
        <p:spPr>
          <a:xfrm rot="21172357">
            <a:off x="6814061" y="2437051"/>
            <a:ext cx="4382771" cy="1150187"/>
          </a:xfrm>
          <a:prstGeom prst="rect">
            <a:avLst/>
          </a:prstGeom>
          <a:solidFill>
            <a:srgbClr val="FFC000"/>
          </a:solidFill>
        </p:spPr>
        <p:txBody>
          <a:bodyPr wrap="square" rtlCol="0">
            <a:spAutoFit/>
          </a:bodyPr>
          <a:lstStyle/>
          <a:p>
            <a:pPr algn="ctr"/>
            <a:r>
              <a:rPr lang="en-GB" sz="3437" b="1" dirty="0">
                <a:solidFill>
                  <a:schemeClr val="bg1"/>
                </a:solidFill>
                <a:latin typeface="Arial" panose="020B0604020202020204" pitchFamily="34" charset="0"/>
                <a:cs typeface="Arial" panose="020B0604020202020204" pitchFamily="34" charset="0"/>
              </a:rPr>
              <a:t>Organisation and time management </a:t>
            </a:r>
          </a:p>
        </p:txBody>
      </p:sp>
      <p:sp>
        <p:nvSpPr>
          <p:cNvPr id="21" name="Title 1"/>
          <p:cNvSpPr txBox="1">
            <a:spLocks/>
          </p:cNvSpPr>
          <p:nvPr/>
        </p:nvSpPr>
        <p:spPr>
          <a:xfrm>
            <a:off x="1076855" y="478150"/>
            <a:ext cx="10174398" cy="1536444"/>
          </a:xfrm>
          <a:prstGeom prst="rect">
            <a:avLst/>
          </a:prstGeom>
        </p:spPr>
        <p:txBody>
          <a:bodyPr lIns="85582" tIns="42793" rIns="85582" bIns="42793"/>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5669" dirty="0"/>
              <a:t>What skills do you need? </a:t>
            </a:r>
            <a:endParaRPr lang="en-GB" sz="5622" dirty="0">
              <a:solidFill>
                <a:srgbClr val="006600"/>
              </a:solidFill>
            </a:endParaRPr>
          </a:p>
        </p:txBody>
      </p:sp>
    </p:spTree>
    <p:extLst>
      <p:ext uri="{BB962C8B-B14F-4D97-AF65-F5344CB8AC3E}">
        <p14:creationId xmlns:p14="http://schemas.microsoft.com/office/powerpoint/2010/main" val="359818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61" y="954162"/>
            <a:ext cx="12961621" cy="1350170"/>
          </a:xfrm>
        </p:spPr>
        <p:txBody>
          <a:bodyPr>
            <a:noAutofit/>
          </a:bodyPr>
          <a:lstStyle/>
          <a:p>
            <a:r>
              <a:rPr lang="en-GB" sz="6600" dirty="0">
                <a:solidFill>
                  <a:srgbClr val="006666"/>
                </a:solidFill>
                <a:latin typeface="Century Gothic" panose="020B0502020202020204" pitchFamily="34" charset="0"/>
              </a:rPr>
              <a:t>Let’s do some financial planning….</a:t>
            </a:r>
          </a:p>
        </p:txBody>
      </p:sp>
      <p:sp>
        <p:nvSpPr>
          <p:cNvPr id="3" name="Subtitle 2"/>
          <p:cNvSpPr>
            <a:spLocks noGrp="1"/>
          </p:cNvSpPr>
          <p:nvPr>
            <p:ph idx="1"/>
          </p:nvPr>
        </p:nvSpPr>
        <p:spPr>
          <a:xfrm>
            <a:off x="724755" y="3618458"/>
            <a:ext cx="9861315" cy="3636064"/>
          </a:xfrm>
        </p:spPr>
        <p:txBody>
          <a:bodyPr>
            <a:normAutofit lnSpcReduction="10000"/>
          </a:bodyPr>
          <a:lstStyle/>
          <a:p>
            <a:pPr marL="914400" indent="-914400">
              <a:buAutoNum type="arabicPeriod"/>
            </a:pPr>
            <a:r>
              <a:rPr lang="en-GB" dirty="0">
                <a:solidFill>
                  <a:schemeClr val="tx1">
                    <a:lumMod val="85000"/>
                    <a:lumOff val="15000"/>
                  </a:schemeClr>
                </a:solidFill>
              </a:rPr>
              <a:t>What is important to you financially?</a:t>
            </a:r>
          </a:p>
          <a:p>
            <a:pPr marL="1557315" lvl="1" indent="-914400">
              <a:buFont typeface="Arial" panose="020B0604020202020204" pitchFamily="34" charset="0"/>
              <a:buChar char="•"/>
            </a:pPr>
            <a:r>
              <a:rPr lang="en-GB" dirty="0">
                <a:solidFill>
                  <a:schemeClr val="tx1">
                    <a:lumMod val="85000"/>
                    <a:lumOff val="15000"/>
                  </a:schemeClr>
                </a:solidFill>
              </a:rPr>
              <a:t>Short, longer term</a:t>
            </a:r>
          </a:p>
          <a:p>
            <a:pPr marL="1557315" lvl="1" indent="-914400">
              <a:buFont typeface="Arial" panose="020B0604020202020204" pitchFamily="34" charset="0"/>
              <a:buChar char="•"/>
            </a:pPr>
            <a:endParaRPr lang="en-GB" dirty="0">
              <a:solidFill>
                <a:schemeClr val="tx1">
                  <a:lumMod val="85000"/>
                  <a:lumOff val="15000"/>
                </a:schemeClr>
              </a:solidFill>
            </a:endParaRPr>
          </a:p>
          <a:p>
            <a:pPr marL="914400" indent="-914400">
              <a:buFont typeface="+mj-lt"/>
              <a:buAutoNum type="arabicPeriod"/>
            </a:pPr>
            <a:r>
              <a:rPr lang="en-GB" dirty="0">
                <a:solidFill>
                  <a:schemeClr val="tx1">
                    <a:lumMod val="85000"/>
                    <a:lumOff val="15000"/>
                  </a:schemeClr>
                </a:solidFill>
              </a:rPr>
              <a:t>Do you know how much you spend every month?</a:t>
            </a:r>
          </a:p>
        </p:txBody>
      </p:sp>
    </p:spTree>
    <p:extLst>
      <p:ext uri="{BB962C8B-B14F-4D97-AF65-F5344CB8AC3E}">
        <p14:creationId xmlns:p14="http://schemas.microsoft.com/office/powerpoint/2010/main" val="18104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20BF-1240-4333-A3C3-DAACCC12D9F7}"/>
              </a:ext>
            </a:extLst>
          </p:cNvPr>
          <p:cNvSpPr>
            <a:spLocks noGrp="1"/>
          </p:cNvSpPr>
          <p:nvPr>
            <p:ph type="title"/>
          </p:nvPr>
        </p:nvSpPr>
        <p:spPr>
          <a:xfrm>
            <a:off x="864196" y="666130"/>
            <a:ext cx="12961621" cy="1350170"/>
          </a:xfrm>
        </p:spPr>
        <p:txBody>
          <a:bodyPr/>
          <a:lstStyle/>
          <a:p>
            <a:r>
              <a:rPr lang="en-GB" altLang="en-US" sz="6600" dirty="0">
                <a:solidFill>
                  <a:srgbClr val="006666"/>
                </a:solidFill>
                <a:latin typeface="Century Gothic" panose="020B0502020202020204" pitchFamily="34" charset="0"/>
              </a:rPr>
              <a:t>Resources to help</a:t>
            </a:r>
            <a:endParaRPr lang="en-GB" dirty="0">
              <a:solidFill>
                <a:srgbClr val="006666"/>
              </a:solidFill>
              <a:latin typeface="Century Gothic" panose="020B0502020202020204" pitchFamily="34" charset="0"/>
            </a:endParaRPr>
          </a:p>
        </p:txBody>
      </p:sp>
      <p:sp>
        <p:nvSpPr>
          <p:cNvPr id="4" name="Rectangle 3">
            <a:extLst>
              <a:ext uri="{FF2B5EF4-FFF2-40B4-BE49-F238E27FC236}">
                <a16:creationId xmlns:a16="http://schemas.microsoft.com/office/drawing/2014/main" id="{75C6D0DF-F7FA-43BD-8A11-0F4DA0CF3DA9}"/>
              </a:ext>
            </a:extLst>
          </p:cNvPr>
          <p:cNvSpPr/>
          <p:nvPr/>
        </p:nvSpPr>
        <p:spPr>
          <a:xfrm>
            <a:off x="864196" y="2016300"/>
            <a:ext cx="10225136" cy="6124754"/>
          </a:xfrm>
          <a:prstGeom prst="rect">
            <a:avLst/>
          </a:prstGeom>
        </p:spPr>
        <p:txBody>
          <a:bodyPr wrap="square">
            <a:spAutoFit/>
          </a:bodyPr>
          <a:lstStyle/>
          <a:p>
            <a:pPr>
              <a:buFont typeface="Arial" panose="020B0604020202020204" pitchFamily="34" charset="0"/>
              <a:buNone/>
            </a:pPr>
            <a:r>
              <a:rPr lang="en-GB" altLang="en-US" sz="2800" dirty="0">
                <a:hlinkClick r:id="rId3"/>
              </a:rPr>
              <a:t>www.cisi.org/wayfinder</a:t>
            </a:r>
            <a:endParaRPr lang="en-GB" altLang="en-US" sz="2800" dirty="0"/>
          </a:p>
          <a:p>
            <a:pPr>
              <a:buFont typeface="Arial" panose="020B0604020202020204" pitchFamily="34" charset="0"/>
              <a:buNone/>
            </a:pPr>
            <a:r>
              <a:rPr lang="en-GB" sz="2800" dirty="0"/>
              <a:t>Access tips, resources and guides to help you plan your finances.</a:t>
            </a:r>
          </a:p>
          <a:p>
            <a:pPr>
              <a:buFont typeface="Arial" panose="020B0604020202020204" pitchFamily="34" charset="0"/>
              <a:buNone/>
            </a:pPr>
            <a:endParaRPr lang="en-GB" altLang="en-US" sz="2800" dirty="0"/>
          </a:p>
          <a:p>
            <a:pPr>
              <a:buFont typeface="Arial" panose="020B0604020202020204" pitchFamily="34" charset="0"/>
              <a:buNone/>
            </a:pPr>
            <a:r>
              <a:rPr lang="en-GB" altLang="en-US" sz="2800" dirty="0">
                <a:hlinkClick r:id="rId4"/>
              </a:rPr>
              <a:t>www.cisi.org/getintofinance</a:t>
            </a:r>
            <a:endParaRPr lang="en-GB" altLang="en-US" sz="2800" dirty="0"/>
          </a:p>
          <a:p>
            <a:pPr>
              <a:buFont typeface="Arial" panose="020B0604020202020204" pitchFamily="34" charset="0"/>
              <a:buNone/>
            </a:pPr>
            <a:r>
              <a:rPr lang="en-GB" sz="2800" dirty="0"/>
              <a:t>The CISI offers a wealth of material, qualifications and support to help you get into finance. </a:t>
            </a:r>
          </a:p>
          <a:p>
            <a:pPr>
              <a:buFont typeface="Arial" panose="020B0604020202020204" pitchFamily="34" charset="0"/>
              <a:buNone/>
            </a:pPr>
            <a:endParaRPr lang="en-GB" sz="2800" dirty="0"/>
          </a:p>
          <a:p>
            <a:pPr>
              <a:buFont typeface="Arial" panose="020B0604020202020204" pitchFamily="34" charset="0"/>
              <a:buNone/>
            </a:pPr>
            <a:r>
              <a:rPr lang="en-GB" sz="2800" dirty="0">
                <a:hlinkClick r:id="rId5"/>
              </a:rPr>
              <a:t>www.cisi.org/yourmoney</a:t>
            </a:r>
            <a:r>
              <a:rPr lang="en-GB" sz="2800" dirty="0"/>
              <a:t>  </a:t>
            </a:r>
          </a:p>
          <a:p>
            <a:pPr>
              <a:buFont typeface="Arial" panose="020B0604020202020204" pitchFamily="34" charset="0"/>
              <a:buNone/>
            </a:pPr>
            <a:r>
              <a:rPr lang="en-GB" sz="2800" dirty="0"/>
              <a:t>The </a:t>
            </a:r>
            <a:r>
              <a:rPr lang="en-GB" sz="2800" b="1" dirty="0"/>
              <a:t>#</a:t>
            </a:r>
            <a:r>
              <a:rPr lang="en-GB" sz="2800" b="1" dirty="0" err="1"/>
              <a:t>yourmoney</a:t>
            </a:r>
            <a:r>
              <a:rPr lang="en-GB" sz="2800" b="1" dirty="0"/>
              <a:t> </a:t>
            </a:r>
            <a:r>
              <a:rPr lang="en-GB" sz="2800" dirty="0"/>
              <a:t>book and app provides a comprehensive introduction to the world of money.</a:t>
            </a:r>
          </a:p>
          <a:p>
            <a:pPr>
              <a:buFont typeface="Arial" panose="020B0604020202020204" pitchFamily="34" charset="0"/>
              <a:buNone/>
            </a:pPr>
            <a:endParaRPr lang="en-GB" sz="2800" dirty="0"/>
          </a:p>
          <a:p>
            <a:pPr>
              <a:buFont typeface="Arial" panose="020B0604020202020204" pitchFamily="34" charset="0"/>
              <a:buNone/>
            </a:pPr>
            <a:r>
              <a:rPr lang="en-GB" altLang="en-US" sz="2800">
                <a:hlinkClick r:id="rId6"/>
              </a:rPr>
              <a:t>www</a:t>
            </a:r>
            <a:r>
              <a:rPr lang="en-GB" altLang="en-US" sz="2800" dirty="0">
                <a:hlinkClick r:id="rId6"/>
              </a:rPr>
              <a:t>.moneyadviceservice.org.uk</a:t>
            </a:r>
            <a:endParaRPr lang="en-GB" altLang="en-US" sz="2800" dirty="0"/>
          </a:p>
          <a:p>
            <a:pPr>
              <a:buFont typeface="Arial" panose="020B0604020202020204" pitchFamily="34" charset="0"/>
              <a:buNone/>
            </a:pPr>
            <a:r>
              <a:rPr lang="en-GB" sz="2800" dirty="0"/>
              <a:t>A resource to help you manage your money better. </a:t>
            </a:r>
          </a:p>
          <a:p>
            <a:pPr>
              <a:buFont typeface="Arial" panose="020B0604020202020204" pitchFamily="34" charset="0"/>
              <a:buNone/>
            </a:pPr>
            <a:endParaRPr lang="en-GB" sz="2800" dirty="0"/>
          </a:p>
        </p:txBody>
      </p:sp>
    </p:spTree>
    <p:extLst>
      <p:ext uri="{BB962C8B-B14F-4D97-AF65-F5344CB8AC3E}">
        <p14:creationId xmlns:p14="http://schemas.microsoft.com/office/powerpoint/2010/main" val="159421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A5E9-EC4A-428F-B18F-4A907A473D42}"/>
              </a:ext>
            </a:extLst>
          </p:cNvPr>
          <p:cNvSpPr>
            <a:spLocks noGrp="1"/>
          </p:cNvSpPr>
          <p:nvPr>
            <p:ph type="ctrTitle"/>
          </p:nvPr>
        </p:nvSpPr>
        <p:spPr>
          <a:xfrm>
            <a:off x="2451262" y="1818258"/>
            <a:ext cx="6837905" cy="1736467"/>
          </a:xfrm>
        </p:spPr>
        <p:txBody>
          <a:bodyPr>
            <a:normAutofit/>
          </a:bodyPr>
          <a:lstStyle/>
          <a:p>
            <a:r>
              <a:rPr lang="en-GB" sz="6000" dirty="0"/>
              <a:t>Today’s session:</a:t>
            </a:r>
          </a:p>
        </p:txBody>
      </p:sp>
      <p:sp>
        <p:nvSpPr>
          <p:cNvPr id="4" name="Rectangle 3">
            <a:extLst>
              <a:ext uri="{FF2B5EF4-FFF2-40B4-BE49-F238E27FC236}">
                <a16:creationId xmlns:a16="http://schemas.microsoft.com/office/drawing/2014/main" id="{5FCBA0BE-1535-4FC3-94F1-4ACFF54D8771}"/>
              </a:ext>
            </a:extLst>
          </p:cNvPr>
          <p:cNvSpPr/>
          <p:nvPr/>
        </p:nvSpPr>
        <p:spPr>
          <a:xfrm>
            <a:off x="1158008" y="4315490"/>
            <a:ext cx="2586508" cy="2308324"/>
          </a:xfrm>
          <a:prstGeom prst="rect">
            <a:avLst/>
          </a:prstGeom>
          <a:solidFill>
            <a:srgbClr val="00B0F0"/>
          </a:solidFill>
        </p:spPr>
        <p:txBody>
          <a:bodyPr wrap="square">
            <a:spAutoFit/>
          </a:bodyPr>
          <a:lstStyle/>
          <a:p>
            <a:pPr algn="ctr"/>
            <a:r>
              <a:rPr lang="en-GB" altLang="en-US" sz="3600" b="1" dirty="0">
                <a:solidFill>
                  <a:schemeClr val="bg1"/>
                </a:solidFill>
                <a:cs typeface="Aharoni" panose="02010803020104030203" pitchFamily="2" charset="-79"/>
              </a:rPr>
              <a:t>What is Financial Planning?</a:t>
            </a:r>
          </a:p>
          <a:p>
            <a:pPr algn="ctr"/>
            <a:endParaRPr lang="en-GB" altLang="en-US" sz="3600" b="1" dirty="0">
              <a:solidFill>
                <a:schemeClr val="bg1"/>
              </a:solidFill>
              <a:cs typeface="Aharoni" panose="02010803020104030203" pitchFamily="2" charset="-79"/>
            </a:endParaRPr>
          </a:p>
        </p:txBody>
      </p:sp>
      <p:sp>
        <p:nvSpPr>
          <p:cNvPr id="5" name="Rectangle 4">
            <a:extLst>
              <a:ext uri="{FF2B5EF4-FFF2-40B4-BE49-F238E27FC236}">
                <a16:creationId xmlns:a16="http://schemas.microsoft.com/office/drawing/2014/main" id="{2A4CFAD7-823A-47D0-A409-87B59D8D1FFC}"/>
              </a:ext>
            </a:extLst>
          </p:cNvPr>
          <p:cNvSpPr/>
          <p:nvPr/>
        </p:nvSpPr>
        <p:spPr>
          <a:xfrm>
            <a:off x="4103947" y="4315490"/>
            <a:ext cx="2586508" cy="2308324"/>
          </a:xfrm>
          <a:prstGeom prst="rect">
            <a:avLst/>
          </a:prstGeom>
          <a:solidFill>
            <a:srgbClr val="FF0000"/>
          </a:solidFill>
        </p:spPr>
        <p:txBody>
          <a:bodyPr wrap="square">
            <a:spAutoFit/>
          </a:bodyPr>
          <a:lstStyle/>
          <a:p>
            <a:pPr algn="ctr"/>
            <a:r>
              <a:rPr lang="en-GB" altLang="en-US" sz="3600" b="1" dirty="0">
                <a:solidFill>
                  <a:schemeClr val="bg1"/>
                </a:solidFill>
                <a:cs typeface="Aharoni" panose="02010803020104030203" pitchFamily="2" charset="-79"/>
              </a:rPr>
              <a:t>Why Financial Planning?</a:t>
            </a:r>
          </a:p>
          <a:p>
            <a:pPr algn="ctr"/>
            <a:endParaRPr lang="en-GB" altLang="en-US" sz="3600" b="1" dirty="0">
              <a:solidFill>
                <a:schemeClr val="bg1"/>
              </a:solidFill>
              <a:cs typeface="Aharoni" panose="02010803020104030203" pitchFamily="2" charset="-79"/>
            </a:endParaRPr>
          </a:p>
        </p:txBody>
      </p:sp>
      <p:sp>
        <p:nvSpPr>
          <p:cNvPr id="6" name="Rectangle 5">
            <a:extLst>
              <a:ext uri="{FF2B5EF4-FFF2-40B4-BE49-F238E27FC236}">
                <a16:creationId xmlns:a16="http://schemas.microsoft.com/office/drawing/2014/main" id="{FD46D91C-DD1E-4360-B54D-D2B63B7EC6D1}"/>
              </a:ext>
            </a:extLst>
          </p:cNvPr>
          <p:cNvSpPr/>
          <p:nvPr/>
        </p:nvSpPr>
        <p:spPr>
          <a:xfrm>
            <a:off x="7049886" y="4340344"/>
            <a:ext cx="2586508" cy="2308324"/>
          </a:xfrm>
          <a:prstGeom prst="rect">
            <a:avLst/>
          </a:prstGeom>
          <a:solidFill>
            <a:srgbClr val="00B050"/>
          </a:solidFill>
        </p:spPr>
        <p:txBody>
          <a:bodyPr wrap="square">
            <a:spAutoFit/>
          </a:bodyPr>
          <a:lstStyle/>
          <a:p>
            <a:pPr algn="ctr"/>
            <a:r>
              <a:rPr lang="en-GB" altLang="en-US" sz="3600" b="1" dirty="0">
                <a:solidFill>
                  <a:schemeClr val="bg1"/>
                </a:solidFill>
                <a:cs typeface="Aharoni" panose="02010803020104030203" pitchFamily="2" charset="-79"/>
              </a:rPr>
              <a:t>How to get into Financial Planning?</a:t>
            </a:r>
          </a:p>
        </p:txBody>
      </p:sp>
    </p:spTree>
    <p:extLst>
      <p:ext uri="{BB962C8B-B14F-4D97-AF65-F5344CB8AC3E}">
        <p14:creationId xmlns:p14="http://schemas.microsoft.com/office/powerpoint/2010/main" val="13352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9D1E-43FC-48B6-8163-96BB59781CB9}"/>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BE59A226-EA52-45D6-8852-E4F76ACE04B7}"/>
              </a:ext>
            </a:extLst>
          </p:cNvPr>
          <p:cNvSpPr>
            <a:spLocks noGrp="1"/>
          </p:cNvSpPr>
          <p:nvPr>
            <p:ph idx="1"/>
          </p:nvPr>
        </p:nvSpPr>
        <p:spPr>
          <a:xfrm>
            <a:off x="2513231" y="1890239"/>
            <a:ext cx="16137190" cy="5952160"/>
          </a:xfrm>
        </p:spPr>
        <p:txBody>
          <a:bodyPr/>
          <a:lstStyle/>
          <a:p>
            <a:endParaRPr lang="en-GB" dirty="0"/>
          </a:p>
        </p:txBody>
      </p:sp>
      <p:pic>
        <p:nvPicPr>
          <p:cNvPr id="9" name="Picture 8">
            <a:extLst>
              <a:ext uri="{FF2B5EF4-FFF2-40B4-BE49-F238E27FC236}">
                <a16:creationId xmlns:a16="http://schemas.microsoft.com/office/drawing/2014/main" id="{F55CF64D-6D4F-4562-80A5-8CEFEEF08B94}"/>
              </a:ext>
            </a:extLst>
          </p:cNvPr>
          <p:cNvPicPr>
            <a:picLocks noChangeAspect="1"/>
          </p:cNvPicPr>
          <p:nvPr/>
        </p:nvPicPr>
        <p:blipFill rotWithShape="1">
          <a:blip r:embed="rId3"/>
          <a:srcRect l="15695" t="21775" r="13000" b="17999"/>
          <a:stretch/>
        </p:blipFill>
        <p:spPr>
          <a:xfrm>
            <a:off x="0" y="0"/>
            <a:ext cx="14474892" cy="6876876"/>
          </a:xfrm>
          <a:prstGeom prst="rect">
            <a:avLst/>
          </a:prstGeom>
        </p:spPr>
      </p:pic>
    </p:spTree>
    <p:extLst>
      <p:ext uri="{BB962C8B-B14F-4D97-AF65-F5344CB8AC3E}">
        <p14:creationId xmlns:p14="http://schemas.microsoft.com/office/powerpoint/2010/main" val="238476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0A62D2-031E-48F3-9FF3-D1C420B8ADB7}"/>
              </a:ext>
            </a:extLst>
          </p:cNvPr>
          <p:cNvSpPr txBox="1">
            <a:spLocks noChangeArrowheads="1"/>
          </p:cNvSpPr>
          <p:nvPr/>
        </p:nvSpPr>
        <p:spPr bwMode="auto">
          <a:xfrm>
            <a:off x="3096444" y="1746250"/>
            <a:ext cx="7239000" cy="1143000"/>
          </a:xfrm>
          <a:prstGeom prst="rect">
            <a:avLst/>
          </a:prstGeom>
          <a:noFill/>
          <a:ln w="9525">
            <a:noFill/>
            <a:miter lim="800000"/>
            <a:headEnd/>
            <a:tailEnd/>
          </a:ln>
          <a:effectLst/>
        </p:spPr>
        <p:txBody>
          <a:bodyPr anchor="ctr"/>
          <a:lstStyle/>
          <a:p>
            <a:pPr eaLnBrk="1" hangingPunct="1">
              <a:defRPr/>
            </a:pPr>
            <a:r>
              <a:rPr lang="en-GB" sz="4800" kern="0" dirty="0">
                <a:solidFill>
                  <a:srgbClr val="006666"/>
                </a:solidFill>
                <a:latin typeface="Century Gothic" panose="020B0502020202020204" pitchFamily="34" charset="0"/>
                <a:ea typeface="+mj-ea"/>
                <a:cs typeface="+mj-cs"/>
              </a:rPr>
              <a:t>Thank you for listening</a:t>
            </a:r>
            <a:endParaRPr lang="en-US" sz="4800" kern="0" dirty="0">
              <a:solidFill>
                <a:srgbClr val="006666"/>
              </a:solidFill>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9FA7243D-F6A2-4649-AEFE-9CB3A740E3DE}"/>
              </a:ext>
            </a:extLst>
          </p:cNvPr>
          <p:cNvSpPr txBox="1">
            <a:spLocks noChangeArrowheads="1"/>
          </p:cNvSpPr>
          <p:nvPr/>
        </p:nvSpPr>
        <p:spPr bwMode="auto">
          <a:xfrm>
            <a:off x="3528492" y="4122514"/>
            <a:ext cx="5929313" cy="714375"/>
          </a:xfrm>
          <a:prstGeom prst="rect">
            <a:avLst/>
          </a:prstGeom>
          <a:noFill/>
          <a:ln w="9525">
            <a:noFill/>
            <a:miter lim="800000"/>
            <a:headEnd/>
            <a:tailEnd/>
          </a:ln>
          <a:effectLst/>
        </p:spPr>
        <p:txBody>
          <a:bodyPr anchor="ctr"/>
          <a:lstStyle/>
          <a:p>
            <a:pPr algn="ctr" eaLnBrk="1" hangingPunct="1">
              <a:defRPr/>
            </a:pPr>
            <a:r>
              <a:rPr lang="en-GB" sz="4400" kern="0" dirty="0">
                <a:latin typeface="Calibri" pitchFamily="34" charset="0"/>
                <a:ea typeface="+mj-ea"/>
                <a:cs typeface="+mj-cs"/>
              </a:rPr>
              <a:t>Your questions...</a:t>
            </a:r>
            <a:endParaRPr lang="en-US" sz="4400" kern="0" dirty="0">
              <a:latin typeface="Calibri" pitchFamily="34" charset="0"/>
              <a:ea typeface="+mj-ea"/>
              <a:cs typeface="+mj-cs"/>
            </a:endParaRPr>
          </a:p>
        </p:txBody>
      </p:sp>
    </p:spTree>
    <p:extLst>
      <p:ext uri="{BB962C8B-B14F-4D97-AF65-F5344CB8AC3E}">
        <p14:creationId xmlns:p14="http://schemas.microsoft.com/office/powerpoint/2010/main" val="2634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72" y="234082"/>
            <a:ext cx="12961621" cy="1350170"/>
          </a:xfrm>
        </p:spPr>
        <p:txBody>
          <a:bodyPr/>
          <a:lstStyle/>
          <a:p>
            <a:pPr algn="ctr"/>
            <a:r>
              <a:rPr lang="en-GB" dirty="0">
                <a:solidFill>
                  <a:srgbClr val="006666"/>
                </a:solidFill>
                <a:latin typeface="Century Gothic" panose="020B0502020202020204" pitchFamily="34" charset="0"/>
              </a:rPr>
              <a:t>Stay connected</a:t>
            </a:r>
          </a:p>
        </p:txBody>
      </p:sp>
      <p:pic>
        <p:nvPicPr>
          <p:cNvPr id="7" name="Content Placeholder 6">
            <a:extLst>
              <a:ext uri="{FF2B5EF4-FFF2-40B4-BE49-F238E27FC236}">
                <a16:creationId xmlns:a16="http://schemas.microsoft.com/office/drawing/2014/main" id="{4E99900D-E2D0-4B94-A6BC-372FDA01633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124" y="2639646"/>
            <a:ext cx="1594353" cy="1594353"/>
          </a:xfrm>
        </p:spPr>
      </p:pic>
      <p:pic>
        <p:nvPicPr>
          <p:cNvPr id="9" name="Picture 8">
            <a:extLst>
              <a:ext uri="{FF2B5EF4-FFF2-40B4-BE49-F238E27FC236}">
                <a16:creationId xmlns:a16="http://schemas.microsoft.com/office/drawing/2014/main" id="{721373CC-9D93-4057-BE03-3892C8FD2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915" y="2698509"/>
            <a:ext cx="1985333" cy="1594354"/>
          </a:xfrm>
          <a:prstGeom prst="rect">
            <a:avLst/>
          </a:prstGeom>
        </p:spPr>
      </p:pic>
      <p:pic>
        <p:nvPicPr>
          <p:cNvPr id="11" name="Picture 10">
            <a:extLst>
              <a:ext uri="{FF2B5EF4-FFF2-40B4-BE49-F238E27FC236}">
                <a16:creationId xmlns:a16="http://schemas.microsoft.com/office/drawing/2014/main" id="{B6D4E901-07EF-4ED7-BDBF-3CBB26A060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191" y="2649742"/>
            <a:ext cx="1719244" cy="1594353"/>
          </a:xfrm>
          <a:prstGeom prst="rect">
            <a:avLst/>
          </a:prstGeom>
        </p:spPr>
      </p:pic>
      <p:pic>
        <p:nvPicPr>
          <p:cNvPr id="13" name="Picture 12">
            <a:extLst>
              <a:ext uri="{FF2B5EF4-FFF2-40B4-BE49-F238E27FC236}">
                <a16:creationId xmlns:a16="http://schemas.microsoft.com/office/drawing/2014/main" id="{F05264C7-605B-4A7B-8C34-DE1DD4B903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0579" y="2877521"/>
            <a:ext cx="1857273" cy="1307710"/>
          </a:xfrm>
          <a:prstGeom prst="rect">
            <a:avLst/>
          </a:prstGeom>
        </p:spPr>
      </p:pic>
      <p:sp>
        <p:nvSpPr>
          <p:cNvPr id="14" name="TextBox 13">
            <a:extLst>
              <a:ext uri="{FF2B5EF4-FFF2-40B4-BE49-F238E27FC236}">
                <a16:creationId xmlns:a16="http://schemas.microsoft.com/office/drawing/2014/main" id="{A5B0D8A7-F4B9-4675-90F8-151BBF9C05DF}"/>
              </a:ext>
            </a:extLst>
          </p:cNvPr>
          <p:cNvSpPr txBox="1"/>
          <p:nvPr/>
        </p:nvSpPr>
        <p:spPr>
          <a:xfrm>
            <a:off x="-863996" y="4741254"/>
            <a:ext cx="3614802" cy="461665"/>
          </a:xfrm>
          <a:prstGeom prst="rect">
            <a:avLst/>
          </a:prstGeom>
          <a:noFill/>
        </p:spPr>
        <p:txBody>
          <a:bodyPr wrap="square" rtlCol="0">
            <a:spAutoFit/>
          </a:bodyPr>
          <a:lstStyle/>
          <a:p>
            <a:pPr algn="ctr"/>
            <a:r>
              <a:rPr lang="en-GB" sz="2400" dirty="0">
                <a:latin typeface="Century Gothic" panose="020B0502020202020204" pitchFamily="34" charset="0"/>
              </a:rPr>
              <a:t>@</a:t>
            </a:r>
            <a:r>
              <a:rPr lang="en-GB" sz="2400" dirty="0" err="1">
                <a:latin typeface="Century Gothic" panose="020B0502020202020204" pitchFamily="34" charset="0"/>
              </a:rPr>
              <a:t>the_cisi</a:t>
            </a:r>
            <a:endParaRPr lang="en-GB" sz="2400" dirty="0">
              <a:latin typeface="Century Gothic" panose="020B0502020202020204" pitchFamily="34" charset="0"/>
            </a:endParaRPr>
          </a:p>
        </p:txBody>
      </p:sp>
      <p:sp>
        <p:nvSpPr>
          <p:cNvPr id="15" name="TextBox 14">
            <a:extLst>
              <a:ext uri="{FF2B5EF4-FFF2-40B4-BE49-F238E27FC236}">
                <a16:creationId xmlns:a16="http://schemas.microsoft.com/office/drawing/2014/main" id="{2FCBCE0B-252D-40CB-8492-0800B53BB5D6}"/>
              </a:ext>
            </a:extLst>
          </p:cNvPr>
          <p:cNvSpPr txBox="1"/>
          <p:nvPr/>
        </p:nvSpPr>
        <p:spPr>
          <a:xfrm>
            <a:off x="2313940" y="4741254"/>
            <a:ext cx="3212313" cy="461665"/>
          </a:xfrm>
          <a:prstGeom prst="rect">
            <a:avLst/>
          </a:prstGeom>
          <a:noFill/>
        </p:spPr>
        <p:txBody>
          <a:bodyPr wrap="square" rtlCol="0">
            <a:spAutoFit/>
          </a:bodyPr>
          <a:lstStyle/>
          <a:p>
            <a:pPr algn="ctr"/>
            <a:r>
              <a:rPr lang="en-GB" sz="2400" dirty="0">
                <a:latin typeface="Century Gothic" panose="020B0502020202020204" pitchFamily="34" charset="0"/>
              </a:rPr>
              <a:t>@CISI</a:t>
            </a:r>
          </a:p>
        </p:txBody>
      </p:sp>
      <p:sp>
        <p:nvSpPr>
          <p:cNvPr id="16" name="TextBox 15">
            <a:extLst>
              <a:ext uri="{FF2B5EF4-FFF2-40B4-BE49-F238E27FC236}">
                <a16:creationId xmlns:a16="http://schemas.microsoft.com/office/drawing/2014/main" id="{8DB7FB6C-5FFF-46F6-B99A-0C596A8DE3FF}"/>
              </a:ext>
            </a:extLst>
          </p:cNvPr>
          <p:cNvSpPr txBox="1"/>
          <p:nvPr/>
        </p:nvSpPr>
        <p:spPr>
          <a:xfrm>
            <a:off x="5050244" y="4692486"/>
            <a:ext cx="3261547" cy="461665"/>
          </a:xfrm>
          <a:prstGeom prst="rect">
            <a:avLst/>
          </a:prstGeom>
          <a:noFill/>
        </p:spPr>
        <p:txBody>
          <a:bodyPr wrap="square" rtlCol="0">
            <a:spAutoFit/>
          </a:bodyPr>
          <a:lstStyle/>
          <a:p>
            <a:pPr algn="ctr"/>
            <a:r>
              <a:rPr lang="en-GB" sz="2400" dirty="0">
                <a:latin typeface="Century Gothic" panose="020B0502020202020204" pitchFamily="34" charset="0"/>
              </a:rPr>
              <a:t>cisi.org/</a:t>
            </a:r>
            <a:r>
              <a:rPr lang="en-GB" sz="2400" dirty="0" err="1">
                <a:latin typeface="Century Gothic" panose="020B0502020202020204" pitchFamily="34" charset="0"/>
              </a:rPr>
              <a:t>linkedin</a:t>
            </a:r>
            <a:endParaRPr lang="en-GB" sz="2400" dirty="0">
              <a:latin typeface="Century Gothic" panose="020B0502020202020204" pitchFamily="34" charset="0"/>
            </a:endParaRPr>
          </a:p>
        </p:txBody>
      </p:sp>
      <p:sp>
        <p:nvSpPr>
          <p:cNvPr id="17" name="TextBox 16">
            <a:extLst>
              <a:ext uri="{FF2B5EF4-FFF2-40B4-BE49-F238E27FC236}">
                <a16:creationId xmlns:a16="http://schemas.microsoft.com/office/drawing/2014/main" id="{AA58D391-2A07-4895-9D46-A712EBE2530A}"/>
              </a:ext>
            </a:extLst>
          </p:cNvPr>
          <p:cNvSpPr txBox="1"/>
          <p:nvPr/>
        </p:nvSpPr>
        <p:spPr>
          <a:xfrm>
            <a:off x="8467480" y="4692486"/>
            <a:ext cx="3423523" cy="461665"/>
          </a:xfrm>
          <a:prstGeom prst="rect">
            <a:avLst/>
          </a:prstGeom>
          <a:noFill/>
        </p:spPr>
        <p:txBody>
          <a:bodyPr wrap="square" rtlCol="0">
            <a:spAutoFit/>
          </a:bodyPr>
          <a:lstStyle/>
          <a:p>
            <a:pPr algn="ctr"/>
            <a:r>
              <a:rPr lang="en-GB" sz="2400" dirty="0">
                <a:latin typeface="Century Gothic" panose="020B0502020202020204" pitchFamily="34" charset="0"/>
              </a:rPr>
              <a:t>cisi.org/</a:t>
            </a:r>
            <a:r>
              <a:rPr lang="en-GB" sz="2400" dirty="0" err="1">
                <a:latin typeface="Century Gothic" panose="020B0502020202020204" pitchFamily="34" charset="0"/>
              </a:rPr>
              <a:t>youtube</a:t>
            </a:r>
            <a:endParaRPr lang="en-GB" sz="2400" dirty="0">
              <a:latin typeface="Century Gothic" panose="020B0502020202020204" pitchFamily="34" charset="0"/>
            </a:endParaRPr>
          </a:p>
        </p:txBody>
      </p:sp>
    </p:spTree>
    <p:extLst>
      <p:ext uri="{BB962C8B-B14F-4D97-AF65-F5344CB8AC3E}">
        <p14:creationId xmlns:p14="http://schemas.microsoft.com/office/powerpoint/2010/main" val="236328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9A40-D2D9-4052-B296-8CD325662F6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FFD6548-D23A-47CE-B507-C1CB86B38F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93" y="0"/>
            <a:ext cx="14568409" cy="8194730"/>
          </a:xfrm>
        </p:spPr>
      </p:pic>
    </p:spTree>
    <p:extLst>
      <p:ext uri="{BB962C8B-B14F-4D97-AF65-F5344CB8AC3E}">
        <p14:creationId xmlns:p14="http://schemas.microsoft.com/office/powerpoint/2010/main" val="185451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E35E0D-6B47-4023-8B85-099636224EC7}"/>
              </a:ext>
            </a:extLst>
          </p:cNvPr>
          <p:cNvSpPr>
            <a:spLocks noGrp="1"/>
          </p:cNvSpPr>
          <p:nvPr>
            <p:ph type="title"/>
          </p:nvPr>
        </p:nvSpPr>
        <p:spPr>
          <a:xfrm>
            <a:off x="1434499" y="3258418"/>
            <a:ext cx="12961621" cy="1350170"/>
          </a:xfrm>
        </p:spPr>
        <p:txBody>
          <a:bodyPr>
            <a:noAutofit/>
          </a:bodyPr>
          <a:lstStyle/>
          <a:p>
            <a:r>
              <a:rPr lang="en-GB" altLang="en-US" sz="7200" dirty="0">
                <a:solidFill>
                  <a:srgbClr val="006666"/>
                </a:solidFill>
                <a:latin typeface="Century Gothic" panose="020B0502020202020204" pitchFamily="34" charset="0"/>
              </a:rPr>
              <a:t>What is </a:t>
            </a:r>
            <a:br>
              <a:rPr lang="en-GB" altLang="en-US" sz="7200" dirty="0">
                <a:solidFill>
                  <a:srgbClr val="006666"/>
                </a:solidFill>
                <a:latin typeface="Century Gothic" panose="020B0502020202020204" pitchFamily="34" charset="0"/>
              </a:rPr>
            </a:br>
            <a:r>
              <a:rPr lang="en-GB" altLang="en-US" sz="7200" dirty="0">
                <a:solidFill>
                  <a:srgbClr val="006666"/>
                </a:solidFill>
                <a:latin typeface="Century Gothic" panose="020B0502020202020204" pitchFamily="34" charset="0"/>
              </a:rPr>
              <a:t>Financial Planning?</a:t>
            </a:r>
            <a:endParaRPr lang="en-GB" sz="7200" dirty="0">
              <a:solidFill>
                <a:srgbClr val="006666"/>
              </a:solidFill>
              <a:latin typeface="Century Gothic" panose="020B0502020202020204" pitchFamily="34" charset="0"/>
            </a:endParaRPr>
          </a:p>
        </p:txBody>
      </p:sp>
    </p:spTree>
    <p:extLst>
      <p:ext uri="{BB962C8B-B14F-4D97-AF65-F5344CB8AC3E}">
        <p14:creationId xmlns:p14="http://schemas.microsoft.com/office/powerpoint/2010/main" val="321384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224236" y="2394322"/>
            <a:ext cx="9073097" cy="3636064"/>
          </a:xfrm>
          <a:prstGeom prst="rect">
            <a:avLst/>
          </a:prstGeom>
        </p:spPr>
        <p:txBody>
          <a:bodyPr>
            <a:normAutofit/>
          </a:bodyPr>
          <a:lstStyle/>
          <a:p>
            <a:pPr algn="ctr"/>
            <a:endParaRPr lang="en-GB" dirty="0">
              <a:solidFill>
                <a:schemeClr val="tx1">
                  <a:lumMod val="75000"/>
                  <a:lumOff val="25000"/>
                </a:schemeClr>
              </a:solidFill>
            </a:endParaRPr>
          </a:p>
          <a:p>
            <a:pPr marL="0" indent="0" algn="ctr">
              <a:buNone/>
            </a:pPr>
            <a:r>
              <a:rPr lang="en-GB" dirty="0">
                <a:solidFill>
                  <a:schemeClr val="tx1">
                    <a:lumMod val="75000"/>
                    <a:lumOff val="25000"/>
                  </a:schemeClr>
                </a:solidFill>
              </a:rPr>
              <a:t>What is the difference between financial planning and financial advice?</a:t>
            </a:r>
          </a:p>
          <a:p>
            <a:pPr marL="0" indent="0">
              <a:buNone/>
            </a:pPr>
            <a:endParaRPr lang="en-GB" dirty="0">
              <a:solidFill>
                <a:schemeClr val="tx1">
                  <a:lumMod val="75000"/>
                  <a:lumOff val="25000"/>
                </a:schemeClr>
              </a:solidFill>
            </a:endParaRPr>
          </a:p>
        </p:txBody>
      </p:sp>
    </p:spTree>
    <p:extLst>
      <p:ext uri="{BB962C8B-B14F-4D97-AF65-F5344CB8AC3E}">
        <p14:creationId xmlns:p14="http://schemas.microsoft.com/office/powerpoint/2010/main" val="16811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196" y="3402434"/>
            <a:ext cx="10009201" cy="1350170"/>
          </a:xfrm>
          <a:prstGeom prst="rect">
            <a:avLst/>
          </a:prstGeom>
        </p:spPr>
        <p:txBody>
          <a:bodyPr>
            <a:normAutofit fontScale="90000"/>
          </a:bodyPr>
          <a:lstStyle/>
          <a:p>
            <a:r>
              <a:rPr lang="en-GB" sz="5400" dirty="0">
                <a:solidFill>
                  <a:srgbClr val="006666"/>
                </a:solidFill>
                <a:latin typeface="Century Gothic" panose="020B0502020202020204" pitchFamily="34" charset="0"/>
              </a:rPr>
              <a:t>What is </a:t>
            </a:r>
            <a:r>
              <a:rPr lang="en-GB" sz="5400" dirty="0">
                <a:solidFill>
                  <a:srgbClr val="006666"/>
                </a:solidFill>
              </a:rPr>
              <a:t>F</a:t>
            </a:r>
            <a:r>
              <a:rPr lang="en-GB" sz="5400" dirty="0">
                <a:solidFill>
                  <a:srgbClr val="006666"/>
                </a:solidFill>
                <a:latin typeface="Century Gothic" panose="020B0502020202020204" pitchFamily="34" charset="0"/>
              </a:rPr>
              <a:t>inancial Planning?</a:t>
            </a:r>
            <a:br>
              <a:rPr lang="en-GB" sz="5400" dirty="0">
                <a:solidFill>
                  <a:srgbClr val="006666"/>
                </a:solidFill>
                <a:latin typeface="Century Gothic" panose="020B0502020202020204" pitchFamily="34" charset="0"/>
              </a:rPr>
            </a:br>
            <a:br>
              <a:rPr lang="en-GB" sz="4400" dirty="0">
                <a:solidFill>
                  <a:srgbClr val="006666"/>
                </a:solidFill>
                <a:latin typeface="Century Gothic" panose="020B0502020202020204" pitchFamily="34" charset="0"/>
              </a:rPr>
            </a:br>
            <a:r>
              <a:rPr lang="en-GB" sz="4400" dirty="0">
                <a:solidFill>
                  <a:schemeClr val="tx1">
                    <a:lumMod val="75000"/>
                    <a:lumOff val="25000"/>
                  </a:schemeClr>
                </a:solidFill>
                <a:latin typeface="+mn-lt"/>
              </a:rPr>
              <a:t>Financial Planning is an ongoing process to help you make sensible decisions about money that can help you achieve your goals in life</a:t>
            </a:r>
          </a:p>
        </p:txBody>
      </p:sp>
    </p:spTree>
    <p:extLst>
      <p:ext uri="{BB962C8B-B14F-4D97-AF65-F5344CB8AC3E}">
        <p14:creationId xmlns:p14="http://schemas.microsoft.com/office/powerpoint/2010/main" val="211724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212" y="234082"/>
            <a:ext cx="12961621" cy="1350170"/>
          </a:xfrm>
        </p:spPr>
        <p:txBody>
          <a:bodyPr/>
          <a:lstStyle/>
          <a:p>
            <a:r>
              <a:rPr lang="en-GB" dirty="0">
                <a:solidFill>
                  <a:srgbClr val="006666"/>
                </a:solidFill>
                <a:latin typeface="Century Gothic" panose="020B0502020202020204" pitchFamily="34" charset="0"/>
              </a:rPr>
              <a:t>It’s a six step process…</a:t>
            </a:r>
          </a:p>
        </p:txBody>
      </p:sp>
      <p:graphicFrame>
        <p:nvGraphicFramePr>
          <p:cNvPr id="4" name="Diagram 3"/>
          <p:cNvGraphicFramePr/>
          <p:nvPr>
            <p:extLst>
              <p:ext uri="{D42A27DB-BD31-4B8C-83A1-F6EECF244321}">
                <p14:modId xmlns:p14="http://schemas.microsoft.com/office/powerpoint/2010/main" val="2714895388"/>
              </p:ext>
            </p:extLst>
          </p:nvPr>
        </p:nvGraphicFramePr>
        <p:xfrm>
          <a:off x="-431948" y="1811066"/>
          <a:ext cx="1144927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4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DF98-2BFB-420E-8846-4FD364049A4E}"/>
              </a:ext>
            </a:extLst>
          </p:cNvPr>
          <p:cNvSpPr>
            <a:spLocks noGrp="1"/>
          </p:cNvSpPr>
          <p:nvPr>
            <p:ph type="title"/>
          </p:nvPr>
        </p:nvSpPr>
        <p:spPr>
          <a:xfrm>
            <a:off x="720091" y="1170186"/>
            <a:ext cx="10369241" cy="1350170"/>
          </a:xfrm>
        </p:spPr>
        <p:txBody>
          <a:bodyPr>
            <a:normAutofit fontScale="90000"/>
          </a:bodyPr>
          <a:lstStyle/>
          <a:p>
            <a:r>
              <a:rPr lang="en-GB" dirty="0">
                <a:solidFill>
                  <a:srgbClr val="006666"/>
                </a:solidFill>
                <a:latin typeface="Century Gothic" panose="020B0502020202020204" pitchFamily="34" charset="0"/>
              </a:rPr>
              <a:t>The basics of financial planning: Budgeting</a:t>
            </a:r>
          </a:p>
        </p:txBody>
      </p:sp>
      <p:sp>
        <p:nvSpPr>
          <p:cNvPr id="3" name="Content Placeholder 2">
            <a:extLst>
              <a:ext uri="{FF2B5EF4-FFF2-40B4-BE49-F238E27FC236}">
                <a16:creationId xmlns:a16="http://schemas.microsoft.com/office/drawing/2014/main" id="{3B2DE633-0BA3-494A-82FA-CA4B6B47D1C1}"/>
              </a:ext>
            </a:extLst>
          </p:cNvPr>
          <p:cNvSpPr>
            <a:spLocks noGrp="1"/>
          </p:cNvSpPr>
          <p:nvPr>
            <p:ph idx="1"/>
          </p:nvPr>
        </p:nvSpPr>
        <p:spPr>
          <a:xfrm>
            <a:off x="720091" y="3258418"/>
            <a:ext cx="9721169" cy="3636064"/>
          </a:xfrm>
        </p:spPr>
        <p:txBody>
          <a:bodyPr>
            <a:normAutofit fontScale="85000" lnSpcReduction="20000"/>
          </a:bodyPr>
          <a:lstStyle/>
          <a:p>
            <a:pPr marL="0" indent="0">
              <a:buNone/>
            </a:pPr>
            <a:r>
              <a:rPr lang="en-GB" sz="3200" dirty="0">
                <a:cs typeface="Arial" panose="020B0604020202020204" pitchFamily="34" charset="0"/>
              </a:rPr>
              <a:t>A budget enables you to see exactly how much money you spend each month. </a:t>
            </a:r>
          </a:p>
          <a:p>
            <a:pPr marL="0" indent="0">
              <a:buNone/>
            </a:pPr>
            <a:r>
              <a:rPr lang="en-GB" sz="3200" dirty="0">
                <a:cs typeface="Arial" panose="020B0604020202020204" pitchFamily="34" charset="0"/>
              </a:rPr>
              <a:t>It will help you to see where you’re spending too much money that will enable you to direct the money to where you want it to go.</a:t>
            </a:r>
            <a:endParaRPr lang="en-GB" sz="3200" dirty="0"/>
          </a:p>
          <a:p>
            <a:r>
              <a:rPr lang="en-GB" altLang="en-US" sz="3200" b="1" dirty="0"/>
              <a:t>Write down your spending and earnings</a:t>
            </a:r>
          </a:p>
          <a:p>
            <a:r>
              <a:rPr lang="en-GB" altLang="en-US" sz="3200" b="1" dirty="0"/>
              <a:t>Keep a spreadsheet</a:t>
            </a:r>
          </a:p>
          <a:p>
            <a:r>
              <a:rPr lang="en-GB" altLang="en-US" sz="3200" b="1" dirty="0"/>
              <a:t>Are you in the Black or Red?  Monitor</a:t>
            </a:r>
          </a:p>
          <a:p>
            <a:pPr lvl="1"/>
            <a:r>
              <a:rPr lang="en-GB" altLang="en-US" sz="3200" dirty="0"/>
              <a:t>Spreadsheet</a:t>
            </a:r>
          </a:p>
          <a:p>
            <a:pPr lvl="1"/>
            <a:r>
              <a:rPr lang="en-GB" altLang="en-US" sz="3200" dirty="0"/>
              <a:t>MS Money</a:t>
            </a:r>
            <a:endParaRPr lang="en-US" altLang="en-US" sz="3200" dirty="0"/>
          </a:p>
          <a:p>
            <a:pPr marL="0" indent="0">
              <a:buNone/>
            </a:pPr>
            <a:endParaRPr lang="en-GB" sz="3600" dirty="0"/>
          </a:p>
        </p:txBody>
      </p:sp>
    </p:spTree>
    <p:extLst>
      <p:ext uri="{BB962C8B-B14F-4D97-AF65-F5344CB8AC3E}">
        <p14:creationId xmlns:p14="http://schemas.microsoft.com/office/powerpoint/2010/main" val="74168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91D0929-6B84-4519-86FC-B130B0C79BE4}"/>
              </a:ext>
            </a:extLst>
          </p:cNvPr>
          <p:cNvSpPr txBox="1">
            <a:spLocks/>
          </p:cNvSpPr>
          <p:nvPr/>
        </p:nvSpPr>
        <p:spPr bwMode="auto">
          <a:xfrm>
            <a:off x="360140" y="435435"/>
            <a:ext cx="11017224" cy="37986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defTabSz="1285834" rtl="0" eaLnBrk="1" latinLnBrk="0" hangingPunct="1">
              <a:spcBef>
                <a:spcPct val="20000"/>
              </a:spcBef>
              <a:buFont typeface="Arial" pitchFamily="34" charset="0"/>
              <a:buNone/>
              <a:defRPr sz="4375" kern="1200">
                <a:solidFill>
                  <a:schemeClr val="tx1">
                    <a:tint val="75000"/>
                  </a:schemeClr>
                </a:solidFill>
                <a:latin typeface="+mj-lt"/>
                <a:ea typeface="+mn-ea"/>
                <a:cs typeface="+mn-cs"/>
              </a:defRPr>
            </a:lvl1pPr>
            <a:lvl2pPr marL="642915" indent="0" algn="ctr" defTabSz="1285834" rtl="0" eaLnBrk="1" latinLnBrk="0" hangingPunct="1">
              <a:spcBef>
                <a:spcPct val="20000"/>
              </a:spcBef>
              <a:buFont typeface="Arial" pitchFamily="34" charset="0"/>
              <a:buNone/>
              <a:defRPr sz="4062" kern="1200">
                <a:solidFill>
                  <a:schemeClr val="tx1">
                    <a:tint val="75000"/>
                  </a:schemeClr>
                </a:solidFill>
                <a:latin typeface="+mn-lt"/>
                <a:ea typeface="+mn-ea"/>
                <a:cs typeface="+mn-cs"/>
              </a:defRPr>
            </a:lvl2pPr>
            <a:lvl3pPr marL="1285829" indent="0" algn="ctr" defTabSz="1285834" rtl="0" eaLnBrk="1" latinLnBrk="0" hangingPunct="1">
              <a:spcBef>
                <a:spcPct val="20000"/>
              </a:spcBef>
              <a:buFont typeface="Arial" pitchFamily="34" charset="0"/>
              <a:buNone/>
              <a:defRPr sz="3437" kern="1200">
                <a:solidFill>
                  <a:schemeClr val="tx1">
                    <a:tint val="75000"/>
                  </a:schemeClr>
                </a:solidFill>
                <a:latin typeface="+mn-lt"/>
                <a:ea typeface="+mn-ea"/>
                <a:cs typeface="+mn-cs"/>
              </a:defRPr>
            </a:lvl3pPr>
            <a:lvl4pPr marL="1928744"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4pPr>
            <a:lvl5pPr marL="2571659"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5pPr>
            <a:lvl6pPr marL="3214573"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6pPr>
            <a:lvl7pPr marL="3857488"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7pPr>
            <a:lvl8pPr marL="4500402"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8pPr>
            <a:lvl9pPr marL="5143317" indent="0" algn="ctr" defTabSz="1285834" rtl="0" eaLnBrk="1" latinLnBrk="0" hangingPunct="1">
              <a:spcBef>
                <a:spcPct val="20000"/>
              </a:spcBef>
              <a:buFont typeface="Arial" pitchFamily="34" charset="0"/>
              <a:buNone/>
              <a:defRPr sz="2812" kern="1200">
                <a:solidFill>
                  <a:schemeClr val="tx1">
                    <a:tint val="75000"/>
                  </a:schemeClr>
                </a:solidFill>
                <a:latin typeface="+mn-lt"/>
                <a:ea typeface="+mn-ea"/>
                <a:cs typeface="+mn-cs"/>
              </a:defRPr>
            </a:lvl9pPr>
          </a:lstStyle>
          <a:p>
            <a:r>
              <a:rPr lang="en-GB" altLang="en-US" sz="5400" dirty="0">
                <a:solidFill>
                  <a:srgbClr val="006666"/>
                </a:solidFill>
                <a:latin typeface="Century Gothic" panose="020B0502020202020204" pitchFamily="34" charset="0"/>
              </a:rPr>
              <a:t>How do you plan your finances?</a:t>
            </a:r>
          </a:p>
          <a:p>
            <a:endParaRPr lang="en-US" altLang="en-US" sz="5400" dirty="0">
              <a:solidFill>
                <a:srgbClr val="006666"/>
              </a:solidFill>
              <a:latin typeface="Century Gothic" panose="020B0502020202020204" pitchFamily="34" charset="0"/>
            </a:endParaRPr>
          </a:p>
          <a:p>
            <a:endParaRPr lang="en-US" altLang="en-US" sz="1200" b="1" dirty="0"/>
          </a:p>
          <a:p>
            <a:pPr marL="342900" indent="-342900">
              <a:buFont typeface="Arial" panose="020B0604020202020204" pitchFamily="34" charset="0"/>
              <a:buChar char="•"/>
            </a:pPr>
            <a:r>
              <a:rPr lang="en-US" altLang="en-US" sz="2400" dirty="0">
                <a:solidFill>
                  <a:schemeClr val="tx1"/>
                </a:solidFill>
              </a:rPr>
              <a:t>Identify what is most important to you in life – your “</a:t>
            </a:r>
            <a:r>
              <a:rPr lang="en-US" altLang="en-US" sz="2400" b="1" dirty="0">
                <a:solidFill>
                  <a:schemeClr val="tx1"/>
                </a:solidFill>
              </a:rPr>
              <a:t>life goals</a:t>
            </a:r>
            <a:r>
              <a:rPr lang="en-US" altLang="en-US" sz="2400" dirty="0">
                <a:solidFill>
                  <a:schemeClr val="tx1"/>
                </a:solidFill>
              </a:rPr>
              <a:t>” </a:t>
            </a:r>
          </a:p>
          <a:p>
            <a:pPr marL="342900" indent="-342900">
              <a:buFont typeface="Arial" panose="020B0604020202020204" pitchFamily="34" charset="0"/>
              <a:buChar char="•"/>
            </a:pPr>
            <a:r>
              <a:rPr lang="en-US" altLang="en-US" sz="2400" dirty="0">
                <a:solidFill>
                  <a:schemeClr val="tx1"/>
                </a:solidFill>
              </a:rPr>
              <a:t>Work out the </a:t>
            </a:r>
            <a:r>
              <a:rPr lang="en-US" altLang="en-US" sz="2400" b="1" dirty="0">
                <a:solidFill>
                  <a:schemeClr val="tx1"/>
                </a:solidFill>
              </a:rPr>
              <a:t>timescales and costs </a:t>
            </a:r>
            <a:r>
              <a:rPr lang="en-US" altLang="en-US" sz="2400" dirty="0">
                <a:solidFill>
                  <a:schemeClr val="tx1"/>
                </a:solidFill>
              </a:rPr>
              <a:t>of each goal</a:t>
            </a:r>
          </a:p>
          <a:p>
            <a:pPr marL="342900" indent="-342900">
              <a:buFont typeface="Arial" panose="020B0604020202020204" pitchFamily="34" charset="0"/>
              <a:buChar char="•"/>
            </a:pPr>
            <a:r>
              <a:rPr lang="en-US" altLang="en-US" sz="2400" dirty="0">
                <a:solidFill>
                  <a:schemeClr val="tx1"/>
                </a:solidFill>
              </a:rPr>
              <a:t>Work out how to get to where you want to be in your life, by</a:t>
            </a:r>
          </a:p>
          <a:p>
            <a:r>
              <a:rPr lang="en-US" altLang="en-US" sz="2400" dirty="0">
                <a:solidFill>
                  <a:schemeClr val="tx1"/>
                </a:solidFill>
              </a:rPr>
              <a:t>     planning your finances so that you can achieve your goals</a:t>
            </a:r>
          </a:p>
          <a:p>
            <a:endParaRPr lang="en-US" altLang="en-US" dirty="0"/>
          </a:p>
        </p:txBody>
      </p:sp>
      <p:sp>
        <p:nvSpPr>
          <p:cNvPr id="8" name="Right Brace 7">
            <a:extLst>
              <a:ext uri="{FF2B5EF4-FFF2-40B4-BE49-F238E27FC236}">
                <a16:creationId xmlns:a16="http://schemas.microsoft.com/office/drawing/2014/main" id="{72E657D0-F5BC-4F9F-9F3A-3C61187A4555}"/>
              </a:ext>
            </a:extLst>
          </p:cNvPr>
          <p:cNvSpPr/>
          <p:nvPr/>
        </p:nvSpPr>
        <p:spPr>
          <a:xfrm>
            <a:off x="8209723" y="2106290"/>
            <a:ext cx="947658" cy="2037341"/>
          </a:xfrm>
          <a:prstGeom prst="rightBrace">
            <a:avLst/>
          </a:prstGeom>
          <a:ln w="19050" cap="flat">
            <a:roun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TextBox 5">
            <a:extLst>
              <a:ext uri="{FF2B5EF4-FFF2-40B4-BE49-F238E27FC236}">
                <a16:creationId xmlns:a16="http://schemas.microsoft.com/office/drawing/2014/main" id="{C395D94D-2864-4D6C-B7A8-C36E4522A5B5}"/>
              </a:ext>
            </a:extLst>
          </p:cNvPr>
          <p:cNvSpPr txBox="1">
            <a:spLocks noChangeArrowheads="1"/>
          </p:cNvSpPr>
          <p:nvPr/>
        </p:nvSpPr>
        <p:spPr bwMode="auto">
          <a:xfrm>
            <a:off x="8734490" y="2204639"/>
            <a:ext cx="28122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000" b="1" dirty="0">
                <a:solidFill>
                  <a:srgbClr val="0055A5"/>
                </a:solidFill>
                <a:latin typeface="Calibri" panose="020F0502020204030204" pitchFamily="34" charset="0"/>
              </a:rPr>
              <a:t>You can do this on your own or  for  more complex needs a Certified Financial </a:t>
            </a:r>
            <a:r>
              <a:rPr lang="en-GB" altLang="en-US" sz="2000" b="1" dirty="0" err="1">
                <a:solidFill>
                  <a:srgbClr val="0055A5"/>
                </a:solidFill>
                <a:latin typeface="Calibri" panose="020F0502020204030204" pitchFamily="34" charset="0"/>
              </a:rPr>
              <a:t>Planner</a:t>
            </a:r>
            <a:r>
              <a:rPr lang="en-GB" altLang="en-US" sz="2000" b="1" baseline="30000" dirty="0" err="1">
                <a:solidFill>
                  <a:srgbClr val="0055A5"/>
                </a:solidFill>
                <a:latin typeface="Calibri" panose="020F0502020204030204" pitchFamily="34" charset="0"/>
              </a:rPr>
              <a:t>TM</a:t>
            </a:r>
            <a:r>
              <a:rPr lang="en-GB" altLang="en-US" sz="2000" b="1" dirty="0">
                <a:solidFill>
                  <a:srgbClr val="0055A5"/>
                </a:solidFill>
                <a:latin typeface="Calibri" panose="020F0502020204030204" pitchFamily="34" charset="0"/>
              </a:rPr>
              <a:t> </a:t>
            </a:r>
          </a:p>
          <a:p>
            <a:pPr algn="ctr" eaLnBrk="1" hangingPunct="1"/>
            <a:r>
              <a:rPr lang="en-GB" altLang="en-US" sz="2000" b="1" dirty="0">
                <a:solidFill>
                  <a:srgbClr val="0055A5"/>
                </a:solidFill>
                <a:latin typeface="Calibri" panose="020F0502020204030204" pitchFamily="34" charset="0"/>
              </a:rPr>
              <a:t>could help</a:t>
            </a:r>
            <a:endParaRPr lang="en-US" altLang="en-US" sz="2000" b="1" dirty="0">
              <a:solidFill>
                <a:srgbClr val="0055A5"/>
              </a:solidFill>
              <a:latin typeface="Calibri" panose="020F0502020204030204" pitchFamily="34" charset="0"/>
            </a:endParaRPr>
          </a:p>
        </p:txBody>
      </p:sp>
      <p:graphicFrame>
        <p:nvGraphicFramePr>
          <p:cNvPr id="6" name="Diagram 5">
            <a:extLst>
              <a:ext uri="{FF2B5EF4-FFF2-40B4-BE49-F238E27FC236}">
                <a16:creationId xmlns:a16="http://schemas.microsoft.com/office/drawing/2014/main" id="{D9593EF9-F643-4C4D-B470-300B78A36B43}"/>
              </a:ext>
            </a:extLst>
          </p:cNvPr>
          <p:cNvGraphicFramePr/>
          <p:nvPr>
            <p:extLst>
              <p:ext uri="{D42A27DB-BD31-4B8C-83A1-F6EECF244321}">
                <p14:modId xmlns:p14="http://schemas.microsoft.com/office/powerpoint/2010/main" val="1889449991"/>
              </p:ext>
            </p:extLst>
          </p:nvPr>
        </p:nvGraphicFramePr>
        <p:xfrm>
          <a:off x="-215923" y="4410546"/>
          <a:ext cx="4320479" cy="608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9B81336D-8D23-487E-9B1D-A047288A9D6D}"/>
              </a:ext>
            </a:extLst>
          </p:cNvPr>
          <p:cNvGraphicFramePr/>
          <p:nvPr>
            <p:extLst>
              <p:ext uri="{D42A27DB-BD31-4B8C-83A1-F6EECF244321}">
                <p14:modId xmlns:p14="http://schemas.microsoft.com/office/powerpoint/2010/main" val="2908026308"/>
              </p:ext>
            </p:extLst>
          </p:nvPr>
        </p:nvGraphicFramePr>
        <p:xfrm>
          <a:off x="1224236" y="4050506"/>
          <a:ext cx="6480720" cy="576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a:extLst>
              <a:ext uri="{FF2B5EF4-FFF2-40B4-BE49-F238E27FC236}">
                <a16:creationId xmlns:a16="http://schemas.microsoft.com/office/drawing/2014/main" id="{D2A82C67-50BA-402E-B0E6-BA3D55990631}"/>
              </a:ext>
            </a:extLst>
          </p:cNvPr>
          <p:cNvGraphicFramePr/>
          <p:nvPr>
            <p:extLst>
              <p:ext uri="{D42A27DB-BD31-4B8C-83A1-F6EECF244321}">
                <p14:modId xmlns:p14="http://schemas.microsoft.com/office/powerpoint/2010/main" val="3524091122"/>
              </p:ext>
            </p:extLst>
          </p:nvPr>
        </p:nvGraphicFramePr>
        <p:xfrm>
          <a:off x="6540198" y="4033986"/>
          <a:ext cx="6421342" cy="57771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2349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8D08-881A-48C7-8A66-9AE1DC4893FF}"/>
              </a:ext>
            </a:extLst>
          </p:cNvPr>
          <p:cNvSpPr>
            <a:spLocks noGrp="1"/>
          </p:cNvSpPr>
          <p:nvPr>
            <p:ph type="title"/>
          </p:nvPr>
        </p:nvSpPr>
        <p:spPr/>
        <p:txBody>
          <a:bodyPr/>
          <a:lstStyle/>
          <a:p>
            <a:r>
              <a:rPr lang="en-GB" dirty="0">
                <a:solidFill>
                  <a:srgbClr val="006666"/>
                </a:solidFill>
                <a:latin typeface="Century Gothic" panose="020B0502020202020204" pitchFamily="34" charset="0"/>
              </a:rPr>
              <a:t>Why Financial Planning?</a:t>
            </a:r>
          </a:p>
        </p:txBody>
      </p:sp>
    </p:spTree>
    <p:extLst>
      <p:ext uri="{BB962C8B-B14F-4D97-AF65-F5344CB8AC3E}">
        <p14:creationId xmlns:p14="http://schemas.microsoft.com/office/powerpoint/2010/main" val="2911330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1948</TotalTime>
  <Words>1495</Words>
  <Application>Microsoft Office PowerPoint</Application>
  <PresentationFormat>Custom</PresentationFormat>
  <Paragraphs>202</Paragraphs>
  <Slides>23</Slides>
  <Notes>16</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6" baseType="lpstr">
      <vt:lpstr>Action Jackson</vt:lpstr>
      <vt:lpstr>Aharoni</vt:lpstr>
      <vt:lpstr>Arial</vt:lpstr>
      <vt:lpstr>Bradley Hand ITC</vt:lpstr>
      <vt:lpstr>Calibri</vt:lpstr>
      <vt:lpstr>Century Gothic</vt:lpstr>
      <vt:lpstr>Wingdings</vt:lpstr>
      <vt:lpstr>1_Office Theme</vt:lpstr>
      <vt:lpstr>3_Office Theme</vt:lpstr>
      <vt:lpstr>4_Office Theme</vt:lpstr>
      <vt:lpstr>5_Office Theme</vt:lpstr>
      <vt:lpstr>2_Office Theme</vt:lpstr>
      <vt:lpstr>Chart</vt:lpstr>
      <vt:lpstr>PowerPoint Presentation</vt:lpstr>
      <vt:lpstr>Today’s session:</vt:lpstr>
      <vt:lpstr>What is  Financial Planning?</vt:lpstr>
      <vt:lpstr>PowerPoint Presentation</vt:lpstr>
      <vt:lpstr>What is Financial Planning?  Financial Planning is an ongoing process to help you make sensible decisions about money that can help you achieve your goals in life</vt:lpstr>
      <vt:lpstr>It’s a six step process…</vt:lpstr>
      <vt:lpstr>The basics of financial planning: Budgeting</vt:lpstr>
      <vt:lpstr>PowerPoint Presentation</vt:lpstr>
      <vt:lpstr>Why Financial Planning?</vt:lpstr>
      <vt:lpstr>Why is Financial Planning important?</vt:lpstr>
      <vt:lpstr>This is your life</vt:lpstr>
      <vt:lpstr>PowerPoint Presentation</vt:lpstr>
      <vt:lpstr>PowerPoint Presentation</vt:lpstr>
      <vt:lpstr>Why do people value their relationship with their Financial Planner so highly?  </vt:lpstr>
      <vt:lpstr>How to get into  Financial Planning?</vt:lpstr>
      <vt:lpstr>Entry routes</vt:lpstr>
      <vt:lpstr>PowerPoint Presentation</vt:lpstr>
      <vt:lpstr>Let’s do some financial planning….</vt:lpstr>
      <vt:lpstr>Resources to help</vt:lpstr>
      <vt:lpstr>PowerPoint Presentation</vt:lpstr>
      <vt:lpstr>PowerPoint Presentation</vt:lpstr>
      <vt:lpstr>Stay connected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c:creator>
  <cp:lastModifiedBy>Annabel Russell</cp:lastModifiedBy>
  <cp:revision>83</cp:revision>
  <dcterms:created xsi:type="dcterms:W3CDTF">2013-02-27T11:13:43Z</dcterms:created>
  <dcterms:modified xsi:type="dcterms:W3CDTF">2017-11-21T09:45:21Z</dcterms:modified>
</cp:coreProperties>
</file>