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0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56" r:id="rId19"/>
    <p:sldId id="273" r:id="rId20"/>
    <p:sldId id="274" r:id="rId21"/>
    <p:sldId id="275" r:id="rId22"/>
    <p:sldId id="357" r:id="rId23"/>
    <p:sldId id="276" r:id="rId24"/>
    <p:sldId id="277" r:id="rId25"/>
    <p:sldId id="278" r:id="rId26"/>
    <p:sldId id="279" r:id="rId27"/>
    <p:sldId id="280" r:id="rId28"/>
    <p:sldId id="281" r:id="rId29"/>
    <p:sldId id="282" r:id="rId30"/>
    <p:sldId id="283"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61"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58" r:id="rId95"/>
    <p:sldId id="348" r:id="rId96"/>
    <p:sldId id="359" r:id="rId97"/>
    <p:sldId id="349" r:id="rId98"/>
    <p:sldId id="350" r:id="rId99"/>
    <p:sldId id="360" r:id="rId100"/>
    <p:sldId id="352" r:id="rId101"/>
    <p:sldId id="354" r:id="rId102"/>
    <p:sldId id="355" r:id="rId103"/>
  </p:sldIdLst>
  <p:sldSz cx="9906000" cy="6858000" type="A4"/>
  <p:notesSz cx="6858000" cy="9144000"/>
  <p:defaultTextStyle>
    <a:defPPr>
      <a:defRPr lang="en-US"/>
    </a:defPPr>
    <a:lvl1pPr marL="0" algn="l" defTabSz="914482" rtl="0" eaLnBrk="1" latinLnBrk="0" hangingPunct="1">
      <a:defRPr sz="1800" kern="1200">
        <a:solidFill>
          <a:schemeClr val="tx1"/>
        </a:solidFill>
        <a:latin typeface="+mn-lt"/>
        <a:ea typeface="+mn-ea"/>
        <a:cs typeface="+mn-cs"/>
      </a:defRPr>
    </a:lvl1pPr>
    <a:lvl2pPr marL="457241" algn="l" defTabSz="914482" rtl="0" eaLnBrk="1" latinLnBrk="0" hangingPunct="1">
      <a:defRPr sz="1800" kern="1200">
        <a:solidFill>
          <a:schemeClr val="tx1"/>
        </a:solidFill>
        <a:latin typeface="+mn-lt"/>
        <a:ea typeface="+mn-ea"/>
        <a:cs typeface="+mn-cs"/>
      </a:defRPr>
    </a:lvl2pPr>
    <a:lvl3pPr marL="914482" algn="l" defTabSz="914482" rtl="0" eaLnBrk="1" latinLnBrk="0" hangingPunct="1">
      <a:defRPr sz="1800" kern="1200">
        <a:solidFill>
          <a:schemeClr val="tx1"/>
        </a:solidFill>
        <a:latin typeface="+mn-lt"/>
        <a:ea typeface="+mn-ea"/>
        <a:cs typeface="+mn-cs"/>
      </a:defRPr>
    </a:lvl3pPr>
    <a:lvl4pPr marL="1371723" algn="l" defTabSz="914482" rtl="0" eaLnBrk="1" latinLnBrk="0" hangingPunct="1">
      <a:defRPr sz="1800" kern="1200">
        <a:solidFill>
          <a:schemeClr val="tx1"/>
        </a:solidFill>
        <a:latin typeface="+mn-lt"/>
        <a:ea typeface="+mn-ea"/>
        <a:cs typeface="+mn-cs"/>
      </a:defRPr>
    </a:lvl4pPr>
    <a:lvl5pPr marL="1828964" algn="l" defTabSz="914482" rtl="0" eaLnBrk="1" latinLnBrk="0" hangingPunct="1">
      <a:defRPr sz="1800" kern="1200">
        <a:solidFill>
          <a:schemeClr val="tx1"/>
        </a:solidFill>
        <a:latin typeface="+mn-lt"/>
        <a:ea typeface="+mn-ea"/>
        <a:cs typeface="+mn-cs"/>
      </a:defRPr>
    </a:lvl5pPr>
    <a:lvl6pPr marL="2286204" algn="l" defTabSz="914482" rtl="0" eaLnBrk="1" latinLnBrk="0" hangingPunct="1">
      <a:defRPr sz="1800" kern="1200">
        <a:solidFill>
          <a:schemeClr val="tx1"/>
        </a:solidFill>
        <a:latin typeface="+mn-lt"/>
        <a:ea typeface="+mn-ea"/>
        <a:cs typeface="+mn-cs"/>
      </a:defRPr>
    </a:lvl6pPr>
    <a:lvl7pPr marL="2743445" algn="l" defTabSz="914482" rtl="0" eaLnBrk="1" latinLnBrk="0" hangingPunct="1">
      <a:defRPr sz="1800" kern="1200">
        <a:solidFill>
          <a:schemeClr val="tx1"/>
        </a:solidFill>
        <a:latin typeface="+mn-lt"/>
        <a:ea typeface="+mn-ea"/>
        <a:cs typeface="+mn-cs"/>
      </a:defRPr>
    </a:lvl7pPr>
    <a:lvl8pPr marL="3200686" algn="l" defTabSz="914482" rtl="0" eaLnBrk="1" latinLnBrk="0" hangingPunct="1">
      <a:defRPr sz="1800" kern="1200">
        <a:solidFill>
          <a:schemeClr val="tx1"/>
        </a:solidFill>
        <a:latin typeface="+mn-lt"/>
        <a:ea typeface="+mn-ea"/>
        <a:cs typeface="+mn-cs"/>
      </a:defRPr>
    </a:lvl8pPr>
    <a:lvl9pPr marL="3657927" algn="l" defTabSz="9144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F4449E-0B1E-41FF-A1BC-A8F9DA5DF996}" v="3" dt="2023-11-17T13:16:51.33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4" autoAdjust="0"/>
    <p:restoredTop sz="75341" autoAdjust="0"/>
  </p:normalViewPr>
  <p:slideViewPr>
    <p:cSldViewPr snapToGrid="0">
      <p:cViewPr varScale="1">
        <p:scale>
          <a:sx n="83" d="100"/>
          <a:sy n="83" d="100"/>
        </p:scale>
        <p:origin x="20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5/10/relationships/revisionInfo" Target="revisionInfo.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xfrm>
            <a:off x="1143000" y="685800"/>
            <a:ext cx="4572000" cy="3429000"/>
          </a:xfrm>
          <a:prstGeom prst="rect">
            <a:avLst/>
          </a:prstGeom>
        </p:spPr>
        <p:txBody>
          <a:bodyPr/>
          <a:lstStyle/>
          <a:p>
            <a:endParaRPr/>
          </a:p>
        </p:txBody>
      </p:sp>
      <p:sp>
        <p:nvSpPr>
          <p:cNvPr id="78" name="Shape 7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09245384"/>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xfrm>
            <a:off x="952500" y="685800"/>
            <a:ext cx="4953000" cy="3429000"/>
          </a:xfrm>
          <a:prstGeom prst="rect">
            <a:avLst/>
          </a:prstGeom>
        </p:spPr>
        <p:txBody>
          <a:bodyPr/>
          <a:lstStyle/>
          <a:p>
            <a:endParaRPr/>
          </a:p>
        </p:txBody>
      </p:sp>
      <p:sp>
        <p:nvSpPr>
          <p:cNvPr id="83" name="Shape 83"/>
          <p:cNvSpPr>
            <a:spLocks noGrp="1"/>
          </p:cNvSpPr>
          <p:nvPr>
            <p:ph type="body" sz="quarter" idx="1"/>
          </p:nvPr>
        </p:nvSpPr>
        <p:spPr>
          <a:prstGeom prst="rect">
            <a:avLst/>
          </a:prstGeom>
        </p:spPr>
        <p:txBody>
          <a:bodyPr/>
          <a:lstStyle/>
          <a:p>
            <a:pPr marL="266700" indent="-266700">
              <a:spcBef>
                <a:spcPts val="0"/>
              </a:spcBef>
              <a:buSzPct val="100000"/>
              <a:buFont typeface="Wingdings"/>
              <a:buChar char="❑"/>
            </a:pPr>
            <a:r>
              <a:rPr dirty="0"/>
              <a:t>These slides have been put together to provide the basis for an exam revision course for the Chartered Institute for Securities &amp; Investment’s Risk in Financial Services examination. Please adapt to you own delivery style and the audience.</a:t>
            </a:r>
          </a:p>
          <a:p>
            <a:pPr marL="266700" indent="-266700">
              <a:spcBef>
                <a:spcPts val="0"/>
              </a:spcBef>
              <a:buSzPct val="100000"/>
              <a:buFont typeface="Wingdings"/>
              <a:buChar char="❑"/>
            </a:pPr>
            <a:endParaRPr dirty="0"/>
          </a:p>
          <a:p>
            <a:pPr marL="266700" indent="-266700">
              <a:spcBef>
                <a:spcPts val="0"/>
              </a:spcBef>
              <a:buSzPct val="100000"/>
              <a:buFont typeface="Wingdings"/>
              <a:buChar char="❑"/>
            </a:pPr>
            <a:r>
              <a:rPr dirty="0"/>
              <a:t>The slides are intended to provide the content needed for a revision course designed to prepare candidates for sitting the exam. They assume that the candidates will have already undertaken some studying and are attending an intensive course designed to prepare them for their final revision prior to the exam. </a:t>
            </a:r>
          </a:p>
          <a:p>
            <a:pPr marL="266700" indent="-266700">
              <a:buSzPct val="100000"/>
              <a:buFont typeface="Wingdings"/>
              <a:buChar char="❑"/>
            </a:pPr>
            <a:endParaRPr dirty="0"/>
          </a:p>
          <a:p>
            <a:pPr marL="266700" indent="-266700">
              <a:buSzPct val="100000"/>
              <a:buFont typeface="Wingdings"/>
              <a:buChar char="❑"/>
            </a:pPr>
            <a:r>
              <a:rPr dirty="0"/>
              <a:t>These slides are based on the syllabus effective from </a:t>
            </a:r>
            <a:r>
              <a:rPr lang="en-GB" dirty="0"/>
              <a:t>11</a:t>
            </a:r>
            <a:r>
              <a:rPr baseline="30000" dirty="0"/>
              <a:t>th</a:t>
            </a:r>
            <a:r>
              <a:rPr dirty="0"/>
              <a:t> August 20</a:t>
            </a:r>
            <a:r>
              <a:rPr lang="en-GB" dirty="0"/>
              <a:t>22</a:t>
            </a:r>
            <a:r>
              <a:rPr dirty="0"/>
              <a:t> and the </a:t>
            </a:r>
            <a:r>
              <a:rPr lang="en-GB" dirty="0"/>
              <a:t>9</a:t>
            </a:r>
            <a:r>
              <a:rPr baseline="30000" dirty="0"/>
              <a:t>th</a:t>
            </a:r>
            <a:r>
              <a:rPr dirty="0"/>
              <a:t> edition of the supporting workbook.</a:t>
            </a:r>
          </a:p>
        </p:txBody>
      </p:sp>
    </p:spTree>
    <p:extLst>
      <p:ext uri="{BB962C8B-B14F-4D97-AF65-F5344CB8AC3E}">
        <p14:creationId xmlns:p14="http://schemas.microsoft.com/office/powerpoint/2010/main" val="1864963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952500" y="685800"/>
            <a:ext cx="4953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pPr marL="266700" indent="-266700">
              <a:buSzPct val="100000"/>
              <a:buFont typeface="Wingdings"/>
              <a:buChar char="❑"/>
            </a:pPr>
            <a:r>
              <a:rPr dirty="0"/>
              <a:t>Risk culture needs to be carried throughout the </a:t>
            </a:r>
            <a:r>
              <a:rPr dirty="0" err="1"/>
              <a:t>organisation</a:t>
            </a:r>
            <a:r>
              <a:rPr dirty="0"/>
              <a:t> from top down in order to be successful. </a:t>
            </a:r>
          </a:p>
          <a:p>
            <a:pPr marL="266700" indent="-266700">
              <a:buSzPct val="100000"/>
              <a:buFont typeface="Wingdings"/>
              <a:buChar char="❑"/>
            </a:pPr>
            <a:endParaRPr dirty="0"/>
          </a:p>
          <a:p>
            <a:pPr marL="266700" indent="-266700">
              <a:buSzPct val="100000"/>
              <a:buFont typeface="Wingdings"/>
              <a:buChar char="❑"/>
            </a:pPr>
            <a:r>
              <a:rPr dirty="0"/>
              <a:t>Risk culture and conduct risk: </a:t>
            </a:r>
          </a:p>
          <a:p>
            <a:pPr marL="495300" lvl="1" indent="-266700">
              <a:buSzPct val="100000"/>
              <a:buFont typeface="Wingdings"/>
              <a:buChar char="❑"/>
            </a:pPr>
            <a:r>
              <a:rPr dirty="0"/>
              <a:t>The system of values and </a:t>
            </a:r>
            <a:r>
              <a:rPr dirty="0" err="1"/>
              <a:t>behaviours</a:t>
            </a:r>
            <a:r>
              <a:rPr dirty="0"/>
              <a:t> throughout an </a:t>
            </a:r>
            <a:r>
              <a:rPr dirty="0" err="1"/>
              <a:t>organisation</a:t>
            </a:r>
            <a:r>
              <a:rPr dirty="0"/>
              <a:t> shaping risk decisions</a:t>
            </a:r>
          </a:p>
          <a:p>
            <a:pPr marL="495300" lvl="1" indent="-266700">
              <a:buSzPct val="100000"/>
              <a:buFont typeface="Wingdings"/>
              <a:buChar char="❑"/>
            </a:pPr>
            <a:r>
              <a:rPr dirty="0"/>
              <a:t>Conduct risk: Risk that the firm’s </a:t>
            </a:r>
            <a:r>
              <a:rPr dirty="0" err="1"/>
              <a:t>behaviour</a:t>
            </a:r>
            <a:r>
              <a:rPr dirty="0"/>
              <a:t> will result in poor outcomes for customers</a:t>
            </a:r>
          </a:p>
          <a:p>
            <a:pPr marL="266700" indent="-266700">
              <a:buSzPct val="100000"/>
              <a:buFont typeface="Wingdings"/>
              <a:buChar char="❑"/>
            </a:pPr>
            <a:r>
              <a:rPr dirty="0"/>
              <a:t>Risk appetite - aka ‘risk tolerance’, the level of loss the firm is willing to accept over a specified time horizon. can be addressed top-down or bottom up</a:t>
            </a:r>
          </a:p>
          <a:p>
            <a:pPr marL="266700" indent="-266700">
              <a:buSzPct val="100000"/>
              <a:buFont typeface="Wingdings"/>
              <a:buChar char="❑"/>
            </a:pPr>
            <a:r>
              <a:rPr dirty="0"/>
              <a:t>Inherent risk aka ‘gross risk’, assessing risk without the mitigating controls</a:t>
            </a:r>
          </a:p>
          <a:p>
            <a:pPr marL="266700" indent="-266700">
              <a:buSzPct val="100000"/>
              <a:buFont typeface="Wingdings"/>
              <a:buChar char="❑"/>
            </a:pPr>
            <a:r>
              <a:rPr dirty="0"/>
              <a:t>Residual risk aka ‘net risk’, exposure after taking into account mitigating controls</a:t>
            </a:r>
          </a:p>
          <a:p>
            <a:pPr marL="266700" indent="-266700">
              <a:buSzPct val="100000"/>
              <a:buFont typeface="Wingdings"/>
              <a:buChar char="❑"/>
            </a:pPr>
            <a:r>
              <a:rPr dirty="0"/>
              <a:t>Risk profile: Outline of the risks to which the firm is exposed</a:t>
            </a:r>
          </a:p>
          <a:p>
            <a:pPr marL="266700" indent="-266700">
              <a:buSzPct val="100000"/>
              <a:buFont typeface="Wingdings"/>
              <a:buChar char="❑"/>
            </a:pPr>
            <a:r>
              <a:rPr dirty="0"/>
              <a:t>Risk mitigation: Efforts made to reduce the impact and/or likelihood of the risk</a:t>
            </a:r>
          </a:p>
          <a:p>
            <a:pPr marL="266700" indent="-266700">
              <a:buSzPct val="100000"/>
              <a:buFont typeface="Wingdings"/>
              <a:buChar char="❑"/>
            </a:pPr>
            <a:endParaRPr dirty="0"/>
          </a:p>
          <a:p>
            <a:pPr marL="266700" indent="-266700">
              <a:buSzPct val="100000"/>
              <a:buFont typeface="Wingdings"/>
              <a:buChar char="❑"/>
            </a:pPr>
            <a:r>
              <a:rPr dirty="0"/>
              <a:t>Include examples to explain the concepts</a:t>
            </a:r>
          </a:p>
        </p:txBody>
      </p:sp>
    </p:spTree>
    <p:extLst>
      <p:ext uri="{BB962C8B-B14F-4D97-AF65-F5344CB8AC3E}">
        <p14:creationId xmlns:p14="http://schemas.microsoft.com/office/powerpoint/2010/main" val="3683932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xfrm>
            <a:off x="952500" y="685800"/>
            <a:ext cx="4953000" cy="3429000"/>
          </a:xfrm>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pPr marL="266700" indent="-266700">
              <a:buSzPct val="100000"/>
              <a:buFont typeface="Wingdings"/>
              <a:buChar char="❑"/>
            </a:pPr>
            <a:r>
              <a:rPr dirty="0"/>
              <a:t>For new business, the company always undertakes a cost-benefit analysis to ensure the project is worth undertaking. Benefit has to exceed cost. </a:t>
            </a:r>
          </a:p>
          <a:p>
            <a:pPr marL="266700" indent="-266700">
              <a:buSzPct val="100000"/>
              <a:buFont typeface="Wingdings"/>
              <a:buChar char="❑"/>
            </a:pPr>
            <a:r>
              <a:rPr dirty="0"/>
              <a:t>Risk needs to be included in the cost-benefit analysis as it may have an impact on overall profitability </a:t>
            </a:r>
          </a:p>
          <a:p>
            <a:pPr marL="266700" indent="-266700">
              <a:buSzPct val="100000"/>
              <a:buFont typeface="Wingdings"/>
              <a:buChar char="❑"/>
            </a:pPr>
            <a:r>
              <a:rPr dirty="0"/>
              <a:t>Involvement of risk department in early stages will help assessing risks and potential mitigation techniques</a:t>
            </a:r>
          </a:p>
        </p:txBody>
      </p:sp>
    </p:spTree>
    <p:extLst>
      <p:ext uri="{BB962C8B-B14F-4D97-AF65-F5344CB8AC3E}">
        <p14:creationId xmlns:p14="http://schemas.microsoft.com/office/powerpoint/2010/main" val="675985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952500" y="685800"/>
            <a:ext cx="4953000" cy="3429000"/>
          </a:xfrm>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pPr marL="266700" indent="-266700">
              <a:buSzPct val="100000"/>
              <a:buFont typeface="Wingdings"/>
              <a:buChar char="❑"/>
            </a:pPr>
            <a:r>
              <a:rPr dirty="0"/>
              <a:t>Highlight each of the types of risk with an example. </a:t>
            </a:r>
          </a:p>
          <a:p>
            <a:pPr marL="266700" indent="-266700">
              <a:buSzPct val="100000"/>
              <a:buFont typeface="Wingdings"/>
              <a:buChar char="❑"/>
            </a:pPr>
            <a:r>
              <a:rPr dirty="0"/>
              <a:t>Operational risk - risk of failing operations. Does not include reputational risk</a:t>
            </a:r>
          </a:p>
          <a:p>
            <a:pPr marL="266700" indent="-266700">
              <a:buSzPct val="100000"/>
              <a:buFont typeface="Wingdings"/>
              <a:buChar char="❑"/>
            </a:pPr>
            <a:r>
              <a:rPr dirty="0"/>
              <a:t>Credit risk - risk that a counterparty does not repay</a:t>
            </a:r>
          </a:p>
          <a:p>
            <a:pPr marL="266700" indent="-266700">
              <a:buSzPct val="100000"/>
              <a:buFont typeface="Wingdings"/>
              <a:buChar char="❑"/>
            </a:pPr>
            <a:r>
              <a:rPr dirty="0"/>
              <a:t>Market and liquidity risk - risk of market movements</a:t>
            </a:r>
          </a:p>
          <a:p>
            <a:pPr marL="266700" indent="-266700">
              <a:buSzPct val="100000"/>
              <a:buFont typeface="Wingdings"/>
              <a:buChar char="❑"/>
            </a:pPr>
            <a:r>
              <a:rPr dirty="0"/>
              <a:t>Funding liquidity risk - inability to obtain funding</a:t>
            </a:r>
          </a:p>
          <a:p>
            <a:pPr marL="266700" indent="-266700">
              <a:buSzPct val="100000"/>
              <a:buFont typeface="Wingdings"/>
              <a:buChar char="❑"/>
            </a:pPr>
            <a:r>
              <a:rPr dirty="0"/>
              <a:t>Interest rate risk - risk associated with interest rate movements</a:t>
            </a:r>
          </a:p>
          <a:p>
            <a:pPr marL="266700" indent="-266700">
              <a:buSzPct val="100000"/>
              <a:buFont typeface="Wingdings"/>
              <a:buChar char="❑"/>
            </a:pPr>
            <a:r>
              <a:rPr dirty="0"/>
              <a:t>Recovery and resolution plans (UK) require to lay out credible recovery actions and mechanisms to enact failure in an orderly fashion. Use local examples to highlight. </a:t>
            </a:r>
          </a:p>
        </p:txBody>
      </p:sp>
    </p:spTree>
    <p:extLst>
      <p:ext uri="{BB962C8B-B14F-4D97-AF65-F5344CB8AC3E}">
        <p14:creationId xmlns:p14="http://schemas.microsoft.com/office/powerpoint/2010/main" val="3584416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952500" y="685800"/>
            <a:ext cx="4953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lvl1pPr marL="266700" indent="-266700">
              <a:buSzPct val="100000"/>
              <a:buFont typeface="Wingdings"/>
              <a:buChar char="❑"/>
            </a:lvl1pPr>
          </a:lstStyle>
          <a:p>
            <a:r>
              <a:rPr dirty="0"/>
              <a:t>Recovery and resolution plans (UK) require to lay out credible recovery actions and mechanisms to enact failure in an orderly fashion. Use local examples to highlight. </a:t>
            </a:r>
          </a:p>
        </p:txBody>
      </p:sp>
    </p:spTree>
    <p:extLst>
      <p:ext uri="{BB962C8B-B14F-4D97-AF65-F5344CB8AC3E}">
        <p14:creationId xmlns:p14="http://schemas.microsoft.com/office/powerpoint/2010/main" val="306119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952500" y="685800"/>
            <a:ext cx="4953000" cy="3429000"/>
          </a:xfrm>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pPr marL="266700" indent="-266700">
              <a:buSzPct val="100000"/>
              <a:buFont typeface="Wingdings"/>
              <a:buChar char="❑"/>
            </a:pPr>
            <a:r>
              <a:rPr lang="en-GB" dirty="0"/>
              <a:t>Technology – fin tech</a:t>
            </a:r>
            <a:r>
              <a:rPr lang="en-GB" baseline="0" dirty="0"/>
              <a:t> (use of technology to improve the efficiency of financial processes), </a:t>
            </a:r>
            <a:r>
              <a:rPr lang="en-GB" baseline="0" dirty="0" err="1"/>
              <a:t>RegTech</a:t>
            </a:r>
            <a:r>
              <a:rPr lang="en-GB" baseline="0" dirty="0"/>
              <a:t> (use of technology to improve financial regulations), </a:t>
            </a:r>
          </a:p>
          <a:p>
            <a:pPr marL="266700" indent="-266700">
              <a:buSzPct val="100000"/>
              <a:buFont typeface="Wingdings"/>
              <a:buChar char="❑"/>
            </a:pPr>
            <a:r>
              <a:rPr lang="en-GB" baseline="0" dirty="0"/>
              <a:t>Crypto assets (currency and other assets, block chain technology)</a:t>
            </a:r>
          </a:p>
          <a:p>
            <a:pPr marL="266700" indent="-266700">
              <a:buSzPct val="100000"/>
              <a:buFont typeface="Wingdings"/>
              <a:buChar char="❑"/>
            </a:pPr>
            <a:r>
              <a:rPr lang="en-GB" dirty="0"/>
              <a:t>Technology results</a:t>
            </a:r>
            <a:r>
              <a:rPr lang="en-GB" baseline="0" dirty="0"/>
              <a:t> in different types of financial crime</a:t>
            </a:r>
          </a:p>
          <a:p>
            <a:pPr marL="266700" indent="-266700">
              <a:buSzPct val="100000"/>
              <a:buFont typeface="Wingdings"/>
              <a:buChar char="❑"/>
            </a:pPr>
            <a:r>
              <a:rPr lang="en-GB" baseline="0" dirty="0"/>
              <a:t>Technology results in different risks including changes in market risk, reputational risk</a:t>
            </a:r>
          </a:p>
        </p:txBody>
      </p:sp>
    </p:spTree>
    <p:extLst>
      <p:ext uri="{BB962C8B-B14F-4D97-AF65-F5344CB8AC3E}">
        <p14:creationId xmlns:p14="http://schemas.microsoft.com/office/powerpoint/2010/main" val="1013346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952500" y="685800"/>
            <a:ext cx="4953000" cy="3429000"/>
          </a:xfrm>
          <a:prstGeom prst="rect">
            <a:avLst/>
          </a:prstGeom>
        </p:spPr>
        <p:txBody>
          <a:bodyPr/>
          <a:lstStyle/>
          <a:p>
            <a:endParaRPr/>
          </a:p>
        </p:txBody>
      </p:sp>
      <p:sp>
        <p:nvSpPr>
          <p:cNvPr id="176" name="Shape 176"/>
          <p:cNvSpPr>
            <a:spLocks noGrp="1"/>
          </p:cNvSpPr>
          <p:nvPr>
            <p:ph type="body" sz="quarter" idx="1"/>
          </p:nvPr>
        </p:nvSpPr>
        <p:spPr>
          <a:prstGeom prst="rect">
            <a:avLst/>
          </a:prstGeom>
        </p:spPr>
        <p:txBody>
          <a:bodyPr/>
          <a:lstStyle>
            <a:lvl1pPr marL="266700" indent="-266700">
              <a:buSzPct val="100000"/>
              <a:buFont typeface="Wingdings"/>
              <a:buChar char="❑"/>
            </a:lvl1pPr>
          </a:lstStyle>
          <a:p>
            <a:r>
              <a:t>EU, for example, implements the Basel accords and guidelines into EU laws with individual countries incorporating these in their own laws.</a:t>
            </a:r>
          </a:p>
        </p:txBody>
      </p:sp>
    </p:spTree>
    <p:extLst>
      <p:ext uri="{BB962C8B-B14F-4D97-AF65-F5344CB8AC3E}">
        <p14:creationId xmlns:p14="http://schemas.microsoft.com/office/powerpoint/2010/main" val="1375362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952500" y="685800"/>
            <a:ext cx="4953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marL="266700" indent="-266700">
              <a:buSzPct val="100000"/>
              <a:buFont typeface="Wingdings"/>
              <a:buChar char="❑"/>
            </a:pPr>
            <a:endParaRPr dirty="0"/>
          </a:p>
        </p:txBody>
      </p:sp>
    </p:spTree>
    <p:extLst>
      <p:ext uri="{BB962C8B-B14F-4D97-AF65-F5344CB8AC3E}">
        <p14:creationId xmlns:p14="http://schemas.microsoft.com/office/powerpoint/2010/main" val="3461766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952500" y="685800"/>
            <a:ext cx="4953000" cy="3429000"/>
          </a:xfrm>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marL="266700" indent="-266700">
              <a:buSzPct val="100000"/>
              <a:buFont typeface="Wingdings"/>
              <a:buChar char="❑"/>
            </a:pPr>
            <a:endParaRPr dirty="0"/>
          </a:p>
        </p:txBody>
      </p:sp>
    </p:spTree>
    <p:extLst>
      <p:ext uri="{BB962C8B-B14F-4D97-AF65-F5344CB8AC3E}">
        <p14:creationId xmlns:p14="http://schemas.microsoft.com/office/powerpoint/2010/main" val="681832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xfrm>
            <a:off x="952500" y="685800"/>
            <a:ext cx="4953000" cy="3429000"/>
          </a:xfrm>
          <a:prstGeom prst="rect">
            <a:avLst/>
          </a:prstGeom>
        </p:spPr>
        <p:txBody>
          <a:bodyPr/>
          <a:lstStyle/>
          <a:p>
            <a:endParaRPr/>
          </a:p>
        </p:txBody>
      </p:sp>
      <p:sp>
        <p:nvSpPr>
          <p:cNvPr id="188" name="Shape 188"/>
          <p:cNvSpPr>
            <a:spLocks noGrp="1"/>
          </p:cNvSpPr>
          <p:nvPr>
            <p:ph type="body" sz="quarter" idx="1"/>
          </p:nvPr>
        </p:nvSpPr>
        <p:spPr>
          <a:prstGeom prst="rect">
            <a:avLst/>
          </a:prstGeom>
        </p:spPr>
        <p:txBody>
          <a:bodyPr/>
          <a:lstStyle>
            <a:lvl1pPr marL="266700" indent="-266700">
              <a:buSzPct val="100000"/>
              <a:buFont typeface="Wingdings"/>
              <a:buChar char="❑"/>
            </a:lvl1pPr>
          </a:lstStyle>
          <a:p>
            <a:r>
              <a:t>Candidates do not need to know the individual principles as LO states ‘understand’. Go over principles using examples</a:t>
            </a:r>
          </a:p>
        </p:txBody>
      </p:sp>
    </p:spTree>
    <p:extLst>
      <p:ext uri="{BB962C8B-B14F-4D97-AF65-F5344CB8AC3E}">
        <p14:creationId xmlns:p14="http://schemas.microsoft.com/office/powerpoint/2010/main" val="3224125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xfrm>
            <a:off x="952500" y="685800"/>
            <a:ext cx="4953000" cy="3429000"/>
          </a:xfrm>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pPr marL="266700" indent="-266700">
              <a:buSzPct val="100000"/>
              <a:buFont typeface="Wingdings"/>
              <a:buChar char="❑"/>
            </a:pPr>
            <a:r>
              <a:t>Firm’s capital and dividend plans need to be compared to aggregate results of risk assessments. </a:t>
            </a:r>
          </a:p>
          <a:p>
            <a:pPr marL="266700" indent="-266700">
              <a:buSzPct val="100000"/>
              <a:buFont typeface="Wingdings"/>
              <a:buChar char="❑"/>
            </a:pPr>
            <a:r>
              <a:t>ICAAP has to be embedded within the firm - Use test</a:t>
            </a:r>
          </a:p>
          <a:p>
            <a:pPr marL="266700" indent="-266700">
              <a:buSzPct val="100000"/>
              <a:buFont typeface="Wingdings"/>
              <a:buChar char="❑"/>
            </a:pPr>
            <a:r>
              <a:t>Once ICAAP is completed, regulator will set amount of capital a firm must hold based on ICAAP and discussions between regular and firm </a:t>
            </a:r>
          </a:p>
          <a:p>
            <a:pPr marL="266700" indent="-266700">
              <a:buSzPct val="100000"/>
              <a:buFont typeface="Wingdings"/>
              <a:buChar char="❑"/>
            </a:pPr>
            <a:r>
              <a:t>ICAAP is the firms own assessment of its capital requirement and the adequacy of its risk management processes and procedures. Will be used buy the regulator as input to the assessment of the capital required y the firm</a:t>
            </a:r>
          </a:p>
        </p:txBody>
      </p:sp>
    </p:spTree>
    <p:extLst>
      <p:ext uri="{BB962C8B-B14F-4D97-AF65-F5344CB8AC3E}">
        <p14:creationId xmlns:p14="http://schemas.microsoft.com/office/powerpoint/2010/main" val="47300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pPr algn="l" rtl="0" latinLnBrk="0">
              <a:spcBef>
                <a:spcPts val="400"/>
              </a:spcBef>
            </a:pPr>
            <a:endParaRPr lang="en-GB" dirty="0"/>
          </a:p>
        </p:txBody>
      </p:sp>
    </p:spTree>
    <p:extLst>
      <p:ext uri="{BB962C8B-B14F-4D97-AF65-F5344CB8AC3E}">
        <p14:creationId xmlns:p14="http://schemas.microsoft.com/office/powerpoint/2010/main" val="1582643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952500" y="685800"/>
            <a:ext cx="4953000" cy="3429000"/>
          </a:xfrm>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pPr marL="266700" indent="-266700">
              <a:buSzPct val="100000"/>
              <a:buFont typeface="Wingdings"/>
              <a:buChar char="❑"/>
            </a:pPr>
            <a:r>
              <a:rPr dirty="0"/>
              <a:t>Highlight using UK examples from work </a:t>
            </a:r>
            <a:r>
              <a:rPr dirty="0" err="1"/>
              <a:t>book,but</a:t>
            </a:r>
            <a:r>
              <a:rPr dirty="0"/>
              <a:t> also use local examples. </a:t>
            </a:r>
          </a:p>
          <a:p>
            <a:pPr marL="266700" indent="-266700">
              <a:buSzPct val="100000"/>
              <a:buFont typeface="Wingdings"/>
              <a:buChar char="❑"/>
            </a:pPr>
            <a:r>
              <a:rPr dirty="0"/>
              <a:t>Consumer protection - treat customers fairly, ensure transparency. Management of conflicts of interest. </a:t>
            </a:r>
          </a:p>
          <a:p>
            <a:pPr marL="266700" indent="-266700">
              <a:buSzPct val="100000"/>
              <a:buFont typeface="Wingdings"/>
              <a:buChar char="❑"/>
            </a:pPr>
            <a:r>
              <a:rPr dirty="0"/>
              <a:t>Business standards include client communication, client asset guidance, market conduct, training and competence</a:t>
            </a:r>
          </a:p>
          <a:p>
            <a:pPr marL="266700" indent="-266700">
              <a:buSzPct val="100000"/>
              <a:buFont typeface="Wingdings"/>
              <a:buChar char="❑"/>
            </a:pPr>
            <a:r>
              <a:rPr dirty="0"/>
              <a:t>Regulatory standards - Supervisory standards and disciplinary activities</a:t>
            </a:r>
          </a:p>
          <a:p>
            <a:pPr marL="266700" indent="-266700">
              <a:buSzPct val="100000"/>
              <a:buFont typeface="Wingdings"/>
              <a:buChar char="❑"/>
            </a:pPr>
            <a:r>
              <a:rPr dirty="0"/>
              <a:t>Regulatory reviews may be done off-line (desk based) and in person</a:t>
            </a:r>
          </a:p>
        </p:txBody>
      </p:sp>
    </p:spTree>
    <p:extLst>
      <p:ext uri="{BB962C8B-B14F-4D97-AF65-F5344CB8AC3E}">
        <p14:creationId xmlns:p14="http://schemas.microsoft.com/office/powerpoint/2010/main" val="912376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952500" y="685800"/>
            <a:ext cx="4953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lvl1pPr marL="266700" indent="-266700">
              <a:buSzPct val="100000"/>
              <a:buFont typeface="Wingdings"/>
              <a:buChar char="❑"/>
            </a:lvl1pPr>
          </a:lstStyle>
          <a:p>
            <a:r>
              <a:t>Supervisors typically have baseline monitoring activities that apply to all institutions under their jurisdction. In addition, a supervisory intensity depends on the risk the firm poses to the stability of the financial industry in the country</a:t>
            </a:r>
          </a:p>
        </p:txBody>
      </p:sp>
    </p:spTree>
    <p:extLst>
      <p:ext uri="{BB962C8B-B14F-4D97-AF65-F5344CB8AC3E}">
        <p14:creationId xmlns:p14="http://schemas.microsoft.com/office/powerpoint/2010/main" val="1350306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952500" y="685800"/>
            <a:ext cx="4953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lvl1pPr marL="266700" indent="-266700">
              <a:buSzPct val="100000"/>
              <a:buFont typeface="Wingdings"/>
              <a:buChar char="❑"/>
            </a:lvl1pPr>
          </a:lstStyle>
          <a:p>
            <a:r>
              <a:t>Use a recent example of a breach of law and the implications on the firm(s) involved. </a:t>
            </a:r>
          </a:p>
        </p:txBody>
      </p:sp>
    </p:spTree>
    <p:extLst>
      <p:ext uri="{BB962C8B-B14F-4D97-AF65-F5344CB8AC3E}">
        <p14:creationId xmlns:p14="http://schemas.microsoft.com/office/powerpoint/2010/main" val="3745207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xfrm>
            <a:off x="952500" y="685800"/>
            <a:ext cx="4953000" cy="3429000"/>
          </a:xfrm>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pPr marL="266700" indent="-266700">
              <a:buSzPct val="100000"/>
              <a:buFont typeface="Wingdings"/>
              <a:buChar char="❑"/>
            </a:pPr>
            <a:r>
              <a:rPr dirty="0"/>
              <a:t>Operational risk typically considers both the potential size of the loss and the chance of it occurring. For example, company branded pens being taken by staff and customers are high occurrence, low loss. The failure of an IT system is low occurrence, high loss. </a:t>
            </a:r>
          </a:p>
          <a:p>
            <a:pPr marL="266700" indent="-266700">
              <a:buSzPct val="100000"/>
              <a:buFont typeface="Wingdings"/>
              <a:buChar char="❑"/>
            </a:pPr>
            <a:r>
              <a:rPr dirty="0"/>
              <a:t>see table on </a:t>
            </a:r>
            <a:r>
              <a:rPr lang="en-US" dirty="0"/>
              <a:t>chapter 3, section 1.2 </a:t>
            </a:r>
            <a:r>
              <a:rPr dirty="0"/>
              <a:t>for description of each of the risk event types</a:t>
            </a:r>
          </a:p>
        </p:txBody>
      </p:sp>
    </p:spTree>
    <p:extLst>
      <p:ext uri="{BB962C8B-B14F-4D97-AF65-F5344CB8AC3E}">
        <p14:creationId xmlns:p14="http://schemas.microsoft.com/office/powerpoint/2010/main" val="562052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noRot="1" noChangeAspect="1"/>
          </p:cNvSpPr>
          <p:nvPr>
            <p:ph type="sldImg"/>
          </p:nvPr>
        </p:nvSpPr>
        <p:spPr>
          <a:xfrm>
            <a:off x="952500" y="685800"/>
            <a:ext cx="4953000" cy="3429000"/>
          </a:xfrm>
          <a:prstGeom prst="rect">
            <a:avLst/>
          </a:prstGeom>
        </p:spPr>
        <p:txBody>
          <a:bodyPr/>
          <a:lstStyle/>
          <a:p>
            <a:endParaRPr/>
          </a:p>
        </p:txBody>
      </p:sp>
      <p:sp>
        <p:nvSpPr>
          <p:cNvPr id="237" name="Shape 237"/>
          <p:cNvSpPr>
            <a:spLocks noGrp="1"/>
          </p:cNvSpPr>
          <p:nvPr>
            <p:ph type="body" sz="quarter" idx="1"/>
          </p:nvPr>
        </p:nvSpPr>
        <p:spPr>
          <a:prstGeom prst="rect">
            <a:avLst/>
          </a:prstGeom>
        </p:spPr>
        <p:txBody>
          <a:bodyPr/>
          <a:lstStyle>
            <a:lvl1pPr marL="266700" indent="-266700">
              <a:buSzPct val="100000"/>
              <a:buFont typeface="Wingdings"/>
              <a:buChar char="❑"/>
            </a:lvl1pPr>
          </a:lstStyle>
          <a:p>
            <a:r>
              <a:t>Elaborate on each of the risk types and how they interact. Consider using publicly available examples. </a:t>
            </a:r>
          </a:p>
        </p:txBody>
      </p:sp>
    </p:spTree>
    <p:extLst>
      <p:ext uri="{BB962C8B-B14F-4D97-AF65-F5344CB8AC3E}">
        <p14:creationId xmlns:p14="http://schemas.microsoft.com/office/powerpoint/2010/main" val="2629438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xfrm>
            <a:off x="952500" y="685800"/>
            <a:ext cx="4953000" cy="3429000"/>
          </a:xfrm>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p>
            <a:pPr marL="266700" indent="-266700">
              <a:buSzPct val="100000"/>
              <a:buFont typeface="Wingdings"/>
              <a:buChar char="❑"/>
            </a:pPr>
            <a:r>
              <a:rPr dirty="0"/>
              <a:t>Operational risk policy outlines the framework for consistent and coherent approach to operational risk management</a:t>
            </a:r>
          </a:p>
          <a:p>
            <a:pPr marL="266700" indent="-266700">
              <a:buSzPct val="100000"/>
              <a:buFont typeface="Wingdings"/>
              <a:buChar char="❑"/>
            </a:pPr>
            <a:r>
              <a:rPr dirty="0"/>
              <a:t>Key officers are those that are important for the running of the company and are not restricted to Sr. management</a:t>
            </a:r>
          </a:p>
          <a:p>
            <a:pPr marL="266700" indent="-266700">
              <a:buSzPct val="100000"/>
              <a:buFont typeface="Wingdings"/>
              <a:buChar char="❑"/>
            </a:pPr>
            <a:r>
              <a:rPr dirty="0"/>
              <a:t>Roles and responsibilities need to be clear and include accountability</a:t>
            </a:r>
          </a:p>
          <a:p>
            <a:pPr marL="266700" indent="-266700">
              <a:buSzPct val="100000"/>
              <a:buFont typeface="Wingdings"/>
              <a:buChar char="❑"/>
            </a:pPr>
            <a:r>
              <a:rPr dirty="0"/>
              <a:t>Management of risk includes the reduction of potential impact and the likelihood of occurrence</a:t>
            </a:r>
          </a:p>
          <a:p>
            <a:pPr marL="266700" indent="-266700">
              <a:buSzPct val="100000"/>
              <a:buFont typeface="Wingdings"/>
              <a:buChar char="❑"/>
            </a:pPr>
            <a:r>
              <a:rPr dirty="0"/>
              <a:t>Statistical modelling enables quantification of the impact of operational risk on the firm </a:t>
            </a:r>
          </a:p>
        </p:txBody>
      </p:sp>
    </p:spTree>
    <p:extLst>
      <p:ext uri="{BB962C8B-B14F-4D97-AF65-F5344CB8AC3E}">
        <p14:creationId xmlns:p14="http://schemas.microsoft.com/office/powerpoint/2010/main" val="3420922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xfrm>
            <a:off x="952500" y="685800"/>
            <a:ext cx="4953000" cy="3429000"/>
          </a:xfrm>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p>
            <a:r>
              <a:rPr dirty="0"/>
              <a:t>Risk management comprises all activities in the circle, starting with risk identification, ending in ensuring the risk is managed appropriately in the operational risk policy. It’s a continuous process with periodic reviews needing to take place. </a:t>
            </a:r>
          </a:p>
          <a:p>
            <a:endParaRPr dirty="0"/>
          </a:p>
          <a:p>
            <a:r>
              <a:rPr dirty="0"/>
              <a:t>Use an example related to a recent public (local) case. Equally, IT systems failing could be used as an example.  </a:t>
            </a:r>
          </a:p>
        </p:txBody>
      </p:sp>
    </p:spTree>
    <p:extLst>
      <p:ext uri="{BB962C8B-B14F-4D97-AF65-F5344CB8AC3E}">
        <p14:creationId xmlns:p14="http://schemas.microsoft.com/office/powerpoint/2010/main" val="2663631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952500" y="685800"/>
            <a:ext cx="4953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pPr marL="266700" indent="-266700">
              <a:buSzPct val="100000"/>
              <a:buFont typeface="Wingdings"/>
              <a:buChar char="❑"/>
            </a:pPr>
            <a:r>
              <a:rPr dirty="0"/>
              <a:t>Use other examples of the different risk categories to bring the subject to life. For process risk, for example, a missing control could be causing issues. People risk also relates to staff being inadequate or not appropriately educated for the job they have </a:t>
            </a:r>
          </a:p>
          <a:p>
            <a:pPr marL="266700" indent="-266700">
              <a:buSzPct val="100000"/>
              <a:buFont typeface="Wingdings"/>
              <a:buChar char="❑"/>
            </a:pPr>
            <a:r>
              <a:rPr dirty="0"/>
              <a:t>Systems risks is related to cyber attacks as well as system unavailability for other reasons such as system failure.</a:t>
            </a:r>
          </a:p>
          <a:p>
            <a:pPr marL="266700" indent="-266700">
              <a:buSzPct val="100000"/>
              <a:buFont typeface="Wingdings"/>
              <a:buChar char="❑"/>
            </a:pPr>
            <a:r>
              <a:rPr dirty="0"/>
              <a:t>Using categories enables the organisation to assess the appropriate mitigation techniques and to communicate the risk across the organisation. In addition, it forms a basis for capital allocation</a:t>
            </a:r>
          </a:p>
          <a:p>
            <a:pPr marL="266700" indent="-266700">
              <a:buSzPct val="100000"/>
              <a:buFont typeface="Wingdings"/>
              <a:buChar char="❑"/>
            </a:pPr>
            <a:r>
              <a:rPr dirty="0"/>
              <a:t>Self assessment needs to be independently verified.</a:t>
            </a:r>
          </a:p>
        </p:txBody>
      </p:sp>
    </p:spTree>
    <p:extLst>
      <p:ext uri="{BB962C8B-B14F-4D97-AF65-F5344CB8AC3E}">
        <p14:creationId xmlns:p14="http://schemas.microsoft.com/office/powerpoint/2010/main" val="278875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noRot="1" noChangeAspect="1"/>
          </p:cNvSpPr>
          <p:nvPr>
            <p:ph type="sldImg"/>
          </p:nvPr>
        </p:nvSpPr>
        <p:spPr>
          <a:xfrm>
            <a:off x="952500" y="685800"/>
            <a:ext cx="4953000" cy="3429000"/>
          </a:xfrm>
          <a:prstGeom prst="rect">
            <a:avLst/>
          </a:prstGeom>
        </p:spPr>
        <p:txBody>
          <a:bodyPr/>
          <a:lstStyle/>
          <a:p>
            <a:endParaRPr/>
          </a:p>
        </p:txBody>
      </p:sp>
      <p:sp>
        <p:nvSpPr>
          <p:cNvPr id="261" name="Shape 261"/>
          <p:cNvSpPr>
            <a:spLocks noGrp="1"/>
          </p:cNvSpPr>
          <p:nvPr>
            <p:ph type="body" sz="quarter" idx="1"/>
          </p:nvPr>
        </p:nvSpPr>
        <p:spPr>
          <a:prstGeom prst="rect">
            <a:avLst/>
          </a:prstGeom>
        </p:spPr>
        <p:txBody>
          <a:bodyPr/>
          <a:lstStyle>
            <a:lvl1pPr marL="266700" indent="-266700">
              <a:buSzPct val="100000"/>
              <a:buFont typeface="Wingdings"/>
              <a:buChar char="❑"/>
            </a:lvl1pPr>
          </a:lstStyle>
          <a:p>
            <a:r>
              <a:rPr dirty="0"/>
              <a:t>Discuss additional types of risks for each of the categories. Create a bespoke example as case study work for participants</a:t>
            </a:r>
          </a:p>
        </p:txBody>
      </p:sp>
    </p:spTree>
    <p:extLst>
      <p:ext uri="{BB962C8B-B14F-4D97-AF65-F5344CB8AC3E}">
        <p14:creationId xmlns:p14="http://schemas.microsoft.com/office/powerpoint/2010/main" val="188905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952500" y="685800"/>
            <a:ext cx="4953000" cy="34290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lvl1pPr marL="266700" indent="-266700">
              <a:buSzPct val="100000"/>
              <a:buFont typeface="Wingdings"/>
              <a:buChar char="❑"/>
            </a:lvl1pPr>
          </a:lstStyle>
          <a:p>
            <a:r>
              <a:rPr dirty="0"/>
              <a:t>Understanding he likelihood of a risk occurring also assists in developing a strong risk culture as well as satisfying regulatory requirements</a:t>
            </a:r>
          </a:p>
        </p:txBody>
      </p:sp>
    </p:spTree>
    <p:extLst>
      <p:ext uri="{BB962C8B-B14F-4D97-AF65-F5344CB8AC3E}">
        <p14:creationId xmlns:p14="http://schemas.microsoft.com/office/powerpoint/2010/main" val="53992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952500" y="685800"/>
            <a:ext cx="4953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lvl1pPr marL="266700" indent="-266700">
              <a:buSzPct val="100000"/>
              <a:buFont typeface="Wingdings"/>
              <a:buChar char="❑"/>
            </a:lvl1pPr>
          </a:lstStyle>
          <a:p>
            <a:r>
              <a:t>Briefly review all risk types. All will be considered in further detail in the remaining chapters</a:t>
            </a:r>
          </a:p>
        </p:txBody>
      </p:sp>
    </p:spTree>
    <p:extLst>
      <p:ext uri="{BB962C8B-B14F-4D97-AF65-F5344CB8AC3E}">
        <p14:creationId xmlns:p14="http://schemas.microsoft.com/office/powerpoint/2010/main" val="1523165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xfrm>
            <a:off x="952500" y="685800"/>
            <a:ext cx="4953000" cy="3429000"/>
          </a:xfrm>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pPr marL="266700" indent="-266700">
              <a:buSzPct val="100000"/>
              <a:buFont typeface="Wingdings"/>
              <a:buChar char="❑"/>
            </a:pPr>
            <a:r>
              <a:rPr dirty="0"/>
              <a:t>Engage candidates by asking them for examples from their experience and rate them to see how they compare</a:t>
            </a:r>
          </a:p>
          <a:p>
            <a:pPr marL="266700" indent="-266700">
              <a:buSzPct val="100000"/>
              <a:buFont typeface="Wingdings"/>
              <a:buChar char="❑"/>
            </a:pPr>
            <a:r>
              <a:rPr dirty="0"/>
              <a:t>Risk score can be represented in a heat map (see next slide)</a:t>
            </a:r>
          </a:p>
          <a:p>
            <a:pPr marL="266700" indent="-266700">
              <a:buSzPct val="100000"/>
              <a:buFont typeface="Wingdings"/>
              <a:buChar char="❑"/>
            </a:pPr>
            <a:r>
              <a:rPr dirty="0"/>
              <a:t>Explain advantages of the method including simplicity, evaluation tool, focus on important risk, can be used with minimal data, covers wide range of risks. See p 6</a:t>
            </a:r>
            <a:r>
              <a:rPr lang="en-GB" dirty="0"/>
              <a:t>7</a:t>
            </a:r>
            <a:r>
              <a:rPr dirty="0"/>
              <a:t> of workbook</a:t>
            </a:r>
          </a:p>
        </p:txBody>
      </p:sp>
    </p:spTree>
    <p:extLst>
      <p:ext uri="{BB962C8B-B14F-4D97-AF65-F5344CB8AC3E}">
        <p14:creationId xmlns:p14="http://schemas.microsoft.com/office/powerpoint/2010/main" val="4112673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xfrm>
            <a:off x="952500" y="685800"/>
            <a:ext cx="4953000" cy="3429000"/>
          </a:xfrm>
          <a:prstGeom prst="rect">
            <a:avLst/>
          </a:prstGeom>
        </p:spPr>
        <p:txBody>
          <a:bodyPr/>
          <a:lstStyle/>
          <a:p>
            <a:endParaRPr/>
          </a:p>
        </p:txBody>
      </p:sp>
      <p:sp>
        <p:nvSpPr>
          <p:cNvPr id="283" name="Shape 283"/>
          <p:cNvSpPr>
            <a:spLocks noGrp="1"/>
          </p:cNvSpPr>
          <p:nvPr>
            <p:ph type="body" sz="quarter" idx="1"/>
          </p:nvPr>
        </p:nvSpPr>
        <p:spPr>
          <a:prstGeom prst="rect">
            <a:avLst/>
          </a:prstGeom>
        </p:spPr>
        <p:txBody>
          <a:bodyPr/>
          <a:lstStyle/>
          <a:p>
            <a:pPr marL="266700" indent="-266700">
              <a:buSzPct val="100000"/>
              <a:buFont typeface="Wingdings"/>
              <a:buChar char="❑"/>
            </a:pPr>
            <a:r>
              <a:rPr dirty="0"/>
              <a:t>Scenario analysis is further assessed in chapter 8. Give example of possible scenario such ac GDP decline of 0.5% and house price decrease of 15%. What would the impact be</a:t>
            </a:r>
          </a:p>
          <a:p>
            <a:pPr marL="266700" indent="-266700">
              <a:buSzPct val="100000"/>
              <a:buFont typeface="Wingdings"/>
              <a:buChar char="❑"/>
            </a:pPr>
            <a:r>
              <a:rPr dirty="0"/>
              <a:t>Discuss advantages and disadvantages of the bottom-up analysis (see </a:t>
            </a:r>
            <a:r>
              <a:rPr lang="en-US" dirty="0"/>
              <a:t>chapter 3, section 5.3.3</a:t>
            </a:r>
            <a:r>
              <a:rPr dirty="0"/>
              <a:t> of the workbook)</a:t>
            </a:r>
          </a:p>
        </p:txBody>
      </p:sp>
    </p:spTree>
    <p:extLst>
      <p:ext uri="{BB962C8B-B14F-4D97-AF65-F5344CB8AC3E}">
        <p14:creationId xmlns:p14="http://schemas.microsoft.com/office/powerpoint/2010/main" val="3133494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xfrm>
            <a:off x="952500" y="685800"/>
            <a:ext cx="4953000" cy="3429000"/>
          </a:xfrm>
          <a:prstGeom prst="rect">
            <a:avLst/>
          </a:prstGeom>
        </p:spPr>
        <p:txBody>
          <a:bodyPr/>
          <a:lstStyle/>
          <a:p>
            <a:endParaRPr/>
          </a:p>
        </p:txBody>
      </p:sp>
      <p:sp>
        <p:nvSpPr>
          <p:cNvPr id="289" name="Shape 289"/>
          <p:cNvSpPr>
            <a:spLocks noGrp="1"/>
          </p:cNvSpPr>
          <p:nvPr>
            <p:ph type="body" sz="quarter" idx="1"/>
          </p:nvPr>
        </p:nvSpPr>
        <p:spPr>
          <a:prstGeom prst="rect">
            <a:avLst/>
          </a:prstGeom>
        </p:spPr>
        <p:txBody>
          <a:bodyPr/>
          <a:lstStyle/>
          <a:p>
            <a:pPr marL="266700" indent="-266700">
              <a:buSzPct val="100000"/>
              <a:buFont typeface="Wingdings"/>
              <a:buChar char="❑"/>
            </a:pPr>
            <a:r>
              <a:rPr dirty="0"/>
              <a:t>Use the example on </a:t>
            </a:r>
            <a:r>
              <a:rPr lang="en-US" dirty="0"/>
              <a:t>chapter 3, section 5.4</a:t>
            </a:r>
            <a:r>
              <a:rPr dirty="0"/>
              <a:t> to discuss in-depth</a:t>
            </a:r>
          </a:p>
          <a:p>
            <a:pPr marL="266700" indent="-266700">
              <a:buSzPct val="100000"/>
              <a:buFont typeface="Wingdings"/>
              <a:buChar char="❑"/>
            </a:pPr>
            <a:r>
              <a:rPr dirty="0"/>
              <a:t>Advantages of KRI are that they allow for the monitoring of trends, setting of limits and provide a basis of objective risk measurement. </a:t>
            </a:r>
          </a:p>
          <a:p>
            <a:pPr marL="266700" indent="-266700">
              <a:buSzPct val="100000"/>
              <a:buFont typeface="Wingdings"/>
              <a:buChar char="❑"/>
            </a:pPr>
            <a:r>
              <a:rPr dirty="0"/>
              <a:t>Disadvantage is mainly that they may cause skewed business performance. </a:t>
            </a:r>
          </a:p>
        </p:txBody>
      </p:sp>
    </p:spTree>
    <p:extLst>
      <p:ext uri="{BB962C8B-B14F-4D97-AF65-F5344CB8AC3E}">
        <p14:creationId xmlns:p14="http://schemas.microsoft.com/office/powerpoint/2010/main" val="537562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xfrm>
            <a:off x="952500" y="685800"/>
            <a:ext cx="4953000" cy="3429000"/>
          </a:xfrm>
          <a:prstGeom prst="rect">
            <a:avLst/>
          </a:prstGeom>
        </p:spPr>
        <p:txBody>
          <a:bodyPr/>
          <a:lstStyle/>
          <a:p>
            <a:endParaRPr/>
          </a:p>
        </p:txBody>
      </p:sp>
      <p:sp>
        <p:nvSpPr>
          <p:cNvPr id="295" name="Shape 295"/>
          <p:cNvSpPr>
            <a:spLocks noGrp="1"/>
          </p:cNvSpPr>
          <p:nvPr>
            <p:ph type="body" sz="quarter" idx="1"/>
          </p:nvPr>
        </p:nvSpPr>
        <p:spPr>
          <a:prstGeom prst="rect">
            <a:avLst/>
          </a:prstGeom>
        </p:spPr>
        <p:txBody>
          <a:bodyPr/>
          <a:lstStyle/>
          <a:p>
            <a:pPr marL="266700" indent="-266700">
              <a:buSzPct val="100000"/>
              <a:buFont typeface="Wingdings"/>
              <a:buChar char="❑"/>
            </a:pPr>
            <a:r>
              <a:t>Curve shows on next slide</a:t>
            </a:r>
          </a:p>
          <a:p>
            <a:pPr marL="266700" indent="-266700">
              <a:buSzPct val="100000"/>
              <a:buFont typeface="Wingdings"/>
              <a:buChar char="❑"/>
            </a:pPr>
            <a:r>
              <a:t>Give examples of low risk/high occurrence and high risk/low occurrence</a:t>
            </a:r>
          </a:p>
        </p:txBody>
      </p:sp>
    </p:spTree>
    <p:extLst>
      <p:ext uri="{BB962C8B-B14F-4D97-AF65-F5344CB8AC3E}">
        <p14:creationId xmlns:p14="http://schemas.microsoft.com/office/powerpoint/2010/main" val="3348799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xfrm>
            <a:off x="952500" y="685800"/>
            <a:ext cx="4953000" cy="3429000"/>
          </a:xfrm>
          <a:prstGeom prst="rect">
            <a:avLst/>
          </a:prstGeom>
        </p:spPr>
        <p:txBody>
          <a:bodyPr/>
          <a:lstStyle/>
          <a:p>
            <a:endParaRPr/>
          </a:p>
        </p:txBody>
      </p:sp>
      <p:sp>
        <p:nvSpPr>
          <p:cNvPr id="313" name="Shape 313"/>
          <p:cNvSpPr>
            <a:spLocks noGrp="1"/>
          </p:cNvSpPr>
          <p:nvPr>
            <p:ph type="body" sz="quarter" idx="1"/>
          </p:nvPr>
        </p:nvSpPr>
        <p:spPr>
          <a:prstGeom prst="rect">
            <a:avLst/>
          </a:prstGeom>
        </p:spPr>
        <p:txBody>
          <a:bodyPr/>
          <a:lstStyle/>
          <a:p>
            <a:pPr marL="266700" indent="-266700">
              <a:buSzPct val="100000"/>
              <a:buFont typeface="Wingdings"/>
              <a:buChar char="❑"/>
            </a:pPr>
            <a:r>
              <a:t>Transferring risk to a third party can be achieved by insurance or outsourcing (see later)</a:t>
            </a:r>
          </a:p>
          <a:p>
            <a:pPr marL="266700" indent="-266700">
              <a:buSzPct val="100000"/>
              <a:buFont typeface="Wingdings"/>
              <a:buChar char="❑"/>
            </a:pPr>
            <a:r>
              <a:t>Some risks can be avoided by, for example, withdrawing from a business, changing a product offering or not taking on new business</a:t>
            </a:r>
          </a:p>
          <a:p>
            <a:pPr marL="266700" indent="-266700">
              <a:buSzPct val="100000"/>
              <a:buFont typeface="Wingdings"/>
              <a:buChar char="❑"/>
            </a:pPr>
            <a:r>
              <a:t>Some risks can be mitigated via control processes et. </a:t>
            </a:r>
          </a:p>
          <a:p>
            <a:pPr marL="266700" indent="-266700">
              <a:buSzPct val="100000"/>
              <a:buFont typeface="Wingdings"/>
              <a:buChar char="❑"/>
            </a:pPr>
            <a:r>
              <a:t>Some risks are worth accepting and managing the impact should be materialise</a:t>
            </a:r>
          </a:p>
        </p:txBody>
      </p:sp>
    </p:spTree>
    <p:extLst>
      <p:ext uri="{BB962C8B-B14F-4D97-AF65-F5344CB8AC3E}">
        <p14:creationId xmlns:p14="http://schemas.microsoft.com/office/powerpoint/2010/main" val="3383775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952500" y="685800"/>
            <a:ext cx="4953000" cy="34290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pPr marL="266700" indent="-266700">
              <a:buSzPct val="100000"/>
              <a:buFont typeface="Wingdings"/>
              <a:buChar char="❑"/>
            </a:pPr>
            <a:r>
              <a:rPr dirty="0"/>
              <a:t>Controls are in place to check and re-check the process as it develops. </a:t>
            </a:r>
            <a:r>
              <a:rPr lang="en-US" dirty="0"/>
              <a:t>Use </a:t>
            </a:r>
            <a:r>
              <a:rPr dirty="0"/>
              <a:t>local examples </a:t>
            </a:r>
          </a:p>
          <a:p>
            <a:pPr marL="266700" indent="-266700">
              <a:buSzPct val="100000"/>
              <a:buFont typeface="Wingdings"/>
              <a:buChar char="❑"/>
            </a:pPr>
            <a:r>
              <a:rPr dirty="0"/>
              <a:t>BCP - premises and people, DR - IT and other infrastructure. BCP and DR need to be subject to regular testing and relate, for example, to fire and power failures</a:t>
            </a:r>
          </a:p>
          <a:p>
            <a:pPr marL="266700" indent="-266700">
              <a:buSzPct val="100000"/>
              <a:buFont typeface="Wingdings"/>
              <a:buChar char="❑"/>
            </a:pPr>
            <a:r>
              <a:rPr dirty="0"/>
              <a:t>Outsourcing may be subject to regulatory requirements and the institutions remains ultimately responsible</a:t>
            </a:r>
          </a:p>
          <a:p>
            <a:pPr marL="266700" indent="-266700">
              <a:buSzPct val="100000"/>
              <a:buFont typeface="Wingdings"/>
              <a:buChar char="❑"/>
            </a:pPr>
            <a:r>
              <a:rPr dirty="0"/>
              <a:t>Insurance can cover many issues, need to ensure cost is proportionate to benefit</a:t>
            </a:r>
          </a:p>
          <a:p>
            <a:pPr marL="266700" indent="-266700">
              <a:buSzPct val="100000"/>
              <a:buFont typeface="Wingdings"/>
              <a:buChar char="❑"/>
            </a:pPr>
            <a:r>
              <a:rPr dirty="0"/>
              <a:t>Use examples of malware, phishing etc. Include recent examples</a:t>
            </a:r>
          </a:p>
          <a:p>
            <a:pPr marL="266700" indent="-266700">
              <a:buSzPct val="100000"/>
              <a:buFont typeface="Wingdings"/>
              <a:buChar char="❑"/>
            </a:pPr>
            <a:r>
              <a:rPr dirty="0"/>
              <a:t>Physical security is related to vetting and access to buildings</a:t>
            </a:r>
          </a:p>
          <a:p>
            <a:pPr marL="266700" indent="-266700">
              <a:buSzPct val="100000"/>
              <a:buFont typeface="Wingdings"/>
              <a:buChar char="❑"/>
            </a:pPr>
            <a:r>
              <a:rPr dirty="0"/>
              <a:t>Risk awareness is a strong </a:t>
            </a:r>
            <a:r>
              <a:rPr dirty="0" err="1"/>
              <a:t>mitigant</a:t>
            </a:r>
            <a:r>
              <a:rPr dirty="0"/>
              <a:t>. People who understand the risk and are aware are more likely to spot risks as they may occur</a:t>
            </a:r>
            <a:endParaRPr lang="en-GB" dirty="0"/>
          </a:p>
          <a:p>
            <a:pPr marL="266700" indent="-266700">
              <a:buSzPct val="100000"/>
              <a:buFont typeface="Wingdings"/>
              <a:buChar char="❑"/>
            </a:pPr>
            <a:r>
              <a:rPr lang="en-GB" dirty="0"/>
              <a:t>Data protection </a:t>
            </a:r>
            <a:r>
              <a:rPr lang="mr-IN" dirty="0"/>
              <a:t>–</a:t>
            </a:r>
            <a:r>
              <a:rPr lang="en-GB" dirty="0"/>
              <a:t> touch</a:t>
            </a:r>
            <a:r>
              <a:rPr lang="en-GB" baseline="0" dirty="0"/>
              <a:t> on GDPR and penalties</a:t>
            </a:r>
            <a:endParaRPr dirty="0"/>
          </a:p>
        </p:txBody>
      </p:sp>
    </p:spTree>
    <p:extLst>
      <p:ext uri="{BB962C8B-B14F-4D97-AF65-F5344CB8AC3E}">
        <p14:creationId xmlns:p14="http://schemas.microsoft.com/office/powerpoint/2010/main" val="3435613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952500" y="685800"/>
            <a:ext cx="4953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p>
            <a:pPr marL="266700" indent="-266700">
              <a:buSzPct val="100000"/>
              <a:buFont typeface="Wingdings"/>
              <a:buChar char="❑"/>
            </a:pPr>
            <a:r>
              <a:rPr dirty="0"/>
              <a:t>Escalation thresholds ensure issues are dealt with at the right level of the </a:t>
            </a:r>
            <a:r>
              <a:rPr dirty="0" err="1"/>
              <a:t>organisation</a:t>
            </a:r>
            <a:r>
              <a:rPr dirty="0"/>
              <a:t>. </a:t>
            </a:r>
          </a:p>
          <a:p>
            <a:pPr marL="266700" indent="-266700">
              <a:buSzPct val="100000"/>
              <a:buFont typeface="Wingdings"/>
              <a:buChar char="❑"/>
            </a:pPr>
            <a:r>
              <a:rPr dirty="0"/>
              <a:t>Loss Causal analysis is also included in the Basel Accord. </a:t>
            </a:r>
          </a:p>
        </p:txBody>
      </p:sp>
    </p:spTree>
    <p:extLst>
      <p:ext uri="{BB962C8B-B14F-4D97-AF65-F5344CB8AC3E}">
        <p14:creationId xmlns:p14="http://schemas.microsoft.com/office/powerpoint/2010/main" val="3713267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a:spLocks noGrp="1" noRot="1" noChangeAspect="1"/>
          </p:cNvSpPr>
          <p:nvPr>
            <p:ph type="sldImg"/>
          </p:nvPr>
        </p:nvSpPr>
        <p:spPr>
          <a:xfrm>
            <a:off x="952500" y="685800"/>
            <a:ext cx="4953000" cy="3429000"/>
          </a:xfrm>
          <a:prstGeom prst="rect">
            <a:avLst/>
          </a:prstGeom>
        </p:spPr>
        <p:txBody>
          <a:bodyPr/>
          <a:lstStyle/>
          <a:p>
            <a:endParaRPr/>
          </a:p>
        </p:txBody>
      </p:sp>
      <p:sp>
        <p:nvSpPr>
          <p:cNvPr id="334" name="Shape 334"/>
          <p:cNvSpPr>
            <a:spLocks noGrp="1"/>
          </p:cNvSpPr>
          <p:nvPr>
            <p:ph type="body" sz="quarter" idx="1"/>
          </p:nvPr>
        </p:nvSpPr>
        <p:spPr>
          <a:prstGeom prst="rect">
            <a:avLst/>
          </a:prstGeom>
        </p:spPr>
        <p:txBody>
          <a:bodyPr/>
          <a:lstStyle/>
          <a:p>
            <a:pPr marL="266700" indent="-266700">
              <a:buSzPct val="100000"/>
              <a:buFont typeface="Wingdings"/>
              <a:buChar char="❑"/>
            </a:pPr>
            <a:r>
              <a:rPr dirty="0"/>
              <a:t>Obligor is the party holding the financial obligation to repay</a:t>
            </a:r>
          </a:p>
          <a:p>
            <a:pPr marL="266700" indent="-266700">
              <a:buSzPct val="100000"/>
              <a:buFont typeface="Wingdings"/>
              <a:buChar char="❑"/>
            </a:pPr>
            <a:r>
              <a:rPr dirty="0"/>
              <a:t>For banks the main form of Credit risk is the risk that a customer does not pay back their loan (counterparty risk)</a:t>
            </a:r>
          </a:p>
          <a:p>
            <a:pPr marL="266700" indent="-266700">
              <a:buSzPct val="100000"/>
              <a:buFont typeface="Wingdings"/>
              <a:buChar char="❑"/>
            </a:pPr>
            <a:r>
              <a:rPr dirty="0"/>
              <a:t>Issuer risk is, for example, the risk that a bond issuer does not pay a coupon or principal</a:t>
            </a:r>
          </a:p>
          <a:p>
            <a:pPr marL="266700" indent="-266700">
              <a:buSzPct val="100000"/>
              <a:buFont typeface="Wingdings"/>
              <a:buChar char="❑"/>
            </a:pPr>
            <a:r>
              <a:rPr dirty="0"/>
              <a:t>For more examples use </a:t>
            </a:r>
            <a:r>
              <a:rPr lang="en-US" dirty="0"/>
              <a:t>chapter 4, </a:t>
            </a:r>
            <a:r>
              <a:rPr dirty="0"/>
              <a:t>section 1.2 of the workbook</a:t>
            </a:r>
          </a:p>
          <a:p>
            <a:pPr marL="266700" indent="-266700">
              <a:buSzPct val="100000"/>
              <a:buFont typeface="Wingdings"/>
              <a:buChar char="❑"/>
            </a:pPr>
            <a:r>
              <a:rPr dirty="0"/>
              <a:t>Other forms of credit risk include when a company the bank deals with is declared bankrupt prior to paying for goods or services provided or when a broker fails to deliver a bond on time (or at all)</a:t>
            </a:r>
          </a:p>
          <a:p>
            <a:pPr marL="266700" indent="-266700">
              <a:buSzPct val="100000"/>
              <a:buFont typeface="Wingdings"/>
              <a:buChar char="❑"/>
            </a:pPr>
            <a:r>
              <a:rPr dirty="0"/>
              <a:t>Concentration risk to individual issuers is also known as single-name concentration. Concentration risk occurs because the bank’s portfolio is not well diversified.</a:t>
            </a:r>
            <a:r>
              <a:rPr lang="en-GB" dirty="0"/>
              <a:t> </a:t>
            </a:r>
            <a:r>
              <a:rPr lang="en-GB" dirty="0" err="1"/>
              <a:t>Herfindahl</a:t>
            </a:r>
            <a:r>
              <a:rPr lang="en-GB" dirty="0"/>
              <a:t>-Hirschman Index</a:t>
            </a:r>
            <a:r>
              <a:rPr lang="en-GB" baseline="0" dirty="0"/>
              <a:t> (HHI)</a:t>
            </a:r>
            <a:endParaRPr dirty="0"/>
          </a:p>
        </p:txBody>
      </p:sp>
    </p:spTree>
    <p:extLst>
      <p:ext uri="{BB962C8B-B14F-4D97-AF65-F5344CB8AC3E}">
        <p14:creationId xmlns:p14="http://schemas.microsoft.com/office/powerpoint/2010/main" val="4281605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noRot="1" noChangeAspect="1"/>
          </p:cNvSpPr>
          <p:nvPr>
            <p:ph type="sldImg"/>
          </p:nvPr>
        </p:nvSpPr>
        <p:spPr>
          <a:xfrm>
            <a:off x="952500" y="685800"/>
            <a:ext cx="4953000" cy="3429000"/>
          </a:xfrm>
          <a:prstGeom prst="rect">
            <a:avLst/>
          </a:prstGeom>
        </p:spPr>
        <p:txBody>
          <a:bodyPr/>
          <a:lstStyle/>
          <a:p>
            <a:endParaRPr/>
          </a:p>
        </p:txBody>
      </p:sp>
      <p:sp>
        <p:nvSpPr>
          <p:cNvPr id="340" name="Shape 340"/>
          <p:cNvSpPr>
            <a:spLocks noGrp="1"/>
          </p:cNvSpPr>
          <p:nvPr>
            <p:ph type="body" sz="quarter" idx="1"/>
          </p:nvPr>
        </p:nvSpPr>
        <p:spPr>
          <a:prstGeom prst="rect">
            <a:avLst/>
          </a:prstGeom>
        </p:spPr>
        <p:txBody>
          <a:bodyPr/>
          <a:lstStyle/>
          <a:p>
            <a:pPr marL="266700" indent="-266700">
              <a:buSzPct val="100000"/>
              <a:buFont typeface="Wingdings"/>
              <a:buChar char="❑"/>
            </a:pPr>
            <a:r>
              <a:t>Current exposure is the exposure the bank has at this point in time. Potential future exposure considers credit facilities and financial instruments with potentially different future values</a:t>
            </a:r>
          </a:p>
          <a:p>
            <a:pPr marL="266700" indent="-266700">
              <a:buSzPct val="100000"/>
              <a:buFont typeface="Wingdings"/>
              <a:buChar char="❑"/>
            </a:pPr>
            <a:r>
              <a:t>Higher rating means the client is more credit-worthy and more likely to repay. Typically a client with a higher rating pays a lower risk premium</a:t>
            </a:r>
          </a:p>
          <a:p>
            <a:pPr marL="266700" indent="-266700">
              <a:buSzPct val="100000"/>
              <a:buFont typeface="Wingdings"/>
              <a:buChar char="❑"/>
            </a:pPr>
            <a:r>
              <a:t>More on credit ratings on the next slide</a:t>
            </a:r>
          </a:p>
        </p:txBody>
      </p:sp>
    </p:spTree>
    <p:extLst>
      <p:ext uri="{BB962C8B-B14F-4D97-AF65-F5344CB8AC3E}">
        <p14:creationId xmlns:p14="http://schemas.microsoft.com/office/powerpoint/2010/main" val="41073557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noRot="1" noChangeAspect="1"/>
          </p:cNvSpPr>
          <p:nvPr>
            <p:ph type="sldImg"/>
          </p:nvPr>
        </p:nvSpPr>
        <p:spPr>
          <a:xfrm>
            <a:off x="952500" y="685800"/>
            <a:ext cx="4953000" cy="3429000"/>
          </a:xfrm>
          <a:prstGeom prst="rect">
            <a:avLst/>
          </a:prstGeom>
        </p:spPr>
        <p:txBody>
          <a:bodyPr/>
          <a:lstStyle/>
          <a:p>
            <a:endParaRPr/>
          </a:p>
        </p:txBody>
      </p:sp>
      <p:sp>
        <p:nvSpPr>
          <p:cNvPr id="340" name="Shape 340"/>
          <p:cNvSpPr>
            <a:spLocks noGrp="1"/>
          </p:cNvSpPr>
          <p:nvPr>
            <p:ph type="body" sz="quarter" idx="1"/>
          </p:nvPr>
        </p:nvSpPr>
        <p:spPr>
          <a:prstGeom prst="rect">
            <a:avLst/>
          </a:prstGeom>
        </p:spPr>
        <p:txBody>
          <a:bodyPr/>
          <a:lstStyle/>
          <a:p>
            <a:pPr marL="266700" indent="-266700">
              <a:buSzPct val="100000"/>
              <a:buFont typeface="Wingdings"/>
              <a:buChar char="❑"/>
            </a:pPr>
            <a:r>
              <a:t>Current exposure is the exposure the bank has at this point in time. Potential future exposure considers credit facilities and financial instruments with potentially different future values</a:t>
            </a:r>
          </a:p>
          <a:p>
            <a:pPr marL="266700" indent="-266700">
              <a:buSzPct val="100000"/>
              <a:buFont typeface="Wingdings"/>
              <a:buChar char="❑"/>
            </a:pPr>
            <a:r>
              <a:t>Higher rating means the client is more credit-worthy and more likely to repay. Typically a client with a higher rating pays a lower risk premium</a:t>
            </a:r>
          </a:p>
          <a:p>
            <a:pPr marL="266700" indent="-266700">
              <a:buSzPct val="100000"/>
              <a:buFont typeface="Wingdings"/>
              <a:buChar char="❑"/>
            </a:pPr>
            <a:r>
              <a:t>More on credit ratings on the next slide</a:t>
            </a:r>
          </a:p>
        </p:txBody>
      </p:sp>
    </p:spTree>
    <p:extLst>
      <p:ext uri="{BB962C8B-B14F-4D97-AF65-F5344CB8AC3E}">
        <p14:creationId xmlns:p14="http://schemas.microsoft.com/office/powerpoint/2010/main" val="239686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952500" y="685800"/>
            <a:ext cx="4953000" cy="3429000"/>
          </a:xfrm>
          <a:prstGeom prst="rect">
            <a:avLst/>
          </a:prstGeom>
        </p:spPr>
        <p:txBody>
          <a:bodyPr/>
          <a:lstStyle/>
          <a:p>
            <a:endParaRPr/>
          </a:p>
        </p:txBody>
      </p:sp>
      <p:sp>
        <p:nvSpPr>
          <p:cNvPr id="113" name="Shape 113"/>
          <p:cNvSpPr>
            <a:spLocks noGrp="1"/>
          </p:cNvSpPr>
          <p:nvPr>
            <p:ph type="body" sz="quarter" idx="1"/>
          </p:nvPr>
        </p:nvSpPr>
        <p:spPr>
          <a:prstGeom prst="rect">
            <a:avLst/>
          </a:prstGeom>
        </p:spPr>
        <p:txBody>
          <a:bodyPr/>
          <a:lstStyle>
            <a:lvl1pPr marL="266700" indent="-266700">
              <a:buSzPct val="100000"/>
              <a:buFont typeface="Wingdings"/>
              <a:buChar char="❑"/>
            </a:lvl1pPr>
          </a:lstStyle>
          <a:p>
            <a:r>
              <a:t>the PESTLE analysis is an important tool in assessing external risks. The individual component type risks are covered in next set of slides. Briefly highlight each of the elements. Purpose of PESTLE analysis is to assess the macro economic environment in which the business operates</a:t>
            </a:r>
          </a:p>
        </p:txBody>
      </p:sp>
    </p:spTree>
    <p:extLst>
      <p:ext uri="{BB962C8B-B14F-4D97-AF65-F5344CB8AC3E}">
        <p14:creationId xmlns:p14="http://schemas.microsoft.com/office/powerpoint/2010/main" val="529123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noRot="1" noChangeAspect="1"/>
          </p:cNvSpPr>
          <p:nvPr>
            <p:ph type="sldImg"/>
          </p:nvPr>
        </p:nvSpPr>
        <p:spPr>
          <a:xfrm>
            <a:off x="952500" y="685800"/>
            <a:ext cx="4953000" cy="3429000"/>
          </a:xfrm>
          <a:prstGeom prst="rect">
            <a:avLst/>
          </a:prstGeom>
        </p:spPr>
        <p:txBody>
          <a:bodyPr/>
          <a:lstStyle/>
          <a:p>
            <a:endParaRPr/>
          </a:p>
        </p:txBody>
      </p:sp>
      <p:sp>
        <p:nvSpPr>
          <p:cNvPr id="352" name="Shape 352"/>
          <p:cNvSpPr>
            <a:spLocks noGrp="1"/>
          </p:cNvSpPr>
          <p:nvPr>
            <p:ph type="body" sz="quarter" idx="1"/>
          </p:nvPr>
        </p:nvSpPr>
        <p:spPr>
          <a:prstGeom prst="rect">
            <a:avLst/>
          </a:prstGeom>
        </p:spPr>
        <p:txBody>
          <a:bodyPr/>
          <a:lstStyle/>
          <a:p>
            <a:pPr marL="266700" indent="-266700">
              <a:buSzPct val="100000"/>
              <a:buFont typeface="Wingdings"/>
              <a:buChar char="❑"/>
            </a:pPr>
            <a:r>
              <a:rPr dirty="0"/>
              <a:t>Sovereign ratings take into consideration the overall economic conditions of a country</a:t>
            </a:r>
          </a:p>
          <a:p>
            <a:pPr marL="266700" indent="-266700">
              <a:buSzPct val="100000"/>
              <a:buFont typeface="Wingdings"/>
              <a:buChar char="❑"/>
            </a:pPr>
            <a:r>
              <a:rPr dirty="0"/>
              <a:t>Generally speaking the rating of a company in a specific country is capped by the sovereign rating of the country</a:t>
            </a:r>
          </a:p>
        </p:txBody>
      </p:sp>
    </p:spTree>
    <p:extLst>
      <p:ext uri="{BB962C8B-B14F-4D97-AF65-F5344CB8AC3E}">
        <p14:creationId xmlns:p14="http://schemas.microsoft.com/office/powerpoint/2010/main" val="6301141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noRot="1" noChangeAspect="1"/>
          </p:cNvSpPr>
          <p:nvPr>
            <p:ph type="sldImg"/>
          </p:nvPr>
        </p:nvSpPr>
        <p:spPr>
          <a:xfrm>
            <a:off x="952500" y="685800"/>
            <a:ext cx="4953000" cy="3429000"/>
          </a:xfrm>
          <a:prstGeom prst="rect">
            <a:avLst/>
          </a:prstGeom>
        </p:spPr>
        <p:txBody>
          <a:bodyPr/>
          <a:lstStyle/>
          <a:p>
            <a:endParaRPr/>
          </a:p>
        </p:txBody>
      </p:sp>
      <p:sp>
        <p:nvSpPr>
          <p:cNvPr id="359" name="Shape 359"/>
          <p:cNvSpPr>
            <a:spLocks noGrp="1"/>
          </p:cNvSpPr>
          <p:nvPr>
            <p:ph type="body" sz="quarter" idx="1"/>
          </p:nvPr>
        </p:nvSpPr>
        <p:spPr>
          <a:prstGeom prst="rect">
            <a:avLst/>
          </a:prstGeom>
        </p:spPr>
        <p:txBody>
          <a:bodyPr/>
          <a:lstStyle>
            <a:lvl1pPr marL="266700" indent="-266700">
              <a:buSzPct val="100000"/>
              <a:buFont typeface="Wingdings"/>
              <a:buChar char="❑"/>
            </a:lvl1pPr>
          </a:lstStyle>
          <a:p>
            <a:r>
              <a:rPr dirty="0"/>
              <a:t>EAD is the amount a bank will be exposed to in the future at the point of potential default. Includes an estimate of future lending before default. Expressed as a percentage</a:t>
            </a:r>
          </a:p>
        </p:txBody>
      </p:sp>
    </p:spTree>
    <p:extLst>
      <p:ext uri="{BB962C8B-B14F-4D97-AF65-F5344CB8AC3E}">
        <p14:creationId xmlns:p14="http://schemas.microsoft.com/office/powerpoint/2010/main" val="3972918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noRot="1" noChangeAspect="1"/>
          </p:cNvSpPr>
          <p:nvPr>
            <p:ph type="sldImg"/>
          </p:nvPr>
        </p:nvSpPr>
        <p:spPr>
          <a:xfrm>
            <a:off x="952500" y="685800"/>
            <a:ext cx="4953000" cy="3429000"/>
          </a:xfrm>
          <a:prstGeom prst="rect">
            <a:avLst/>
          </a:prstGeom>
        </p:spPr>
        <p:txBody>
          <a:bodyPr/>
          <a:lstStyle/>
          <a:p>
            <a:endParaRPr/>
          </a:p>
        </p:txBody>
      </p:sp>
      <p:sp>
        <p:nvSpPr>
          <p:cNvPr id="365" name="Shape 365"/>
          <p:cNvSpPr>
            <a:spLocks noGrp="1"/>
          </p:cNvSpPr>
          <p:nvPr>
            <p:ph type="body" sz="quarter" idx="1"/>
          </p:nvPr>
        </p:nvSpPr>
        <p:spPr>
          <a:prstGeom prst="rect">
            <a:avLst/>
          </a:prstGeom>
        </p:spPr>
        <p:txBody>
          <a:bodyPr/>
          <a:lstStyle/>
          <a:p>
            <a:pPr marL="266700" indent="-266700">
              <a:buSzPct val="100000"/>
              <a:buFont typeface="Wingdings"/>
              <a:buChar char="❑"/>
            </a:pPr>
            <a:r>
              <a:t>Loans for which repayments are not made within 90 days are typically non-performing. Up to 90 days, they are classified as past due</a:t>
            </a:r>
          </a:p>
          <a:p>
            <a:pPr marL="266700" indent="-266700">
              <a:buSzPct val="100000"/>
              <a:buFont typeface="Wingdings"/>
              <a:buChar char="❑"/>
            </a:pPr>
            <a:endParaRPr/>
          </a:p>
        </p:txBody>
      </p:sp>
    </p:spTree>
    <p:extLst>
      <p:ext uri="{BB962C8B-B14F-4D97-AF65-F5344CB8AC3E}">
        <p14:creationId xmlns:p14="http://schemas.microsoft.com/office/powerpoint/2010/main" val="3064734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noRot="1" noChangeAspect="1"/>
          </p:cNvSpPr>
          <p:nvPr>
            <p:ph type="sldImg"/>
          </p:nvPr>
        </p:nvSpPr>
        <p:spPr>
          <a:xfrm>
            <a:off x="952500" y="685800"/>
            <a:ext cx="4953000" cy="3429000"/>
          </a:xfrm>
          <a:prstGeom prst="rect">
            <a:avLst/>
          </a:prstGeom>
        </p:spPr>
        <p:txBody>
          <a:bodyPr/>
          <a:lstStyle/>
          <a:p>
            <a:endParaRPr/>
          </a:p>
        </p:txBody>
      </p:sp>
      <p:sp>
        <p:nvSpPr>
          <p:cNvPr id="371" name="Shape 371"/>
          <p:cNvSpPr>
            <a:spLocks noGrp="1"/>
          </p:cNvSpPr>
          <p:nvPr>
            <p:ph type="body" sz="quarter" idx="1"/>
          </p:nvPr>
        </p:nvSpPr>
        <p:spPr>
          <a:prstGeom prst="rect">
            <a:avLst/>
          </a:prstGeom>
        </p:spPr>
        <p:txBody>
          <a:bodyPr/>
          <a:lstStyle/>
          <a:p>
            <a:pPr marL="266700" indent="-266700">
              <a:buSzPct val="100000"/>
              <a:buFont typeface="Wingdings"/>
              <a:buChar char="❑"/>
            </a:pPr>
            <a:r>
              <a:rPr dirty="0"/>
              <a:t>See workbook</a:t>
            </a:r>
            <a:r>
              <a:rPr lang="en-US" dirty="0"/>
              <a:t>, chapter 4, section 2.</a:t>
            </a:r>
            <a:endParaRPr dirty="0"/>
          </a:p>
        </p:txBody>
      </p:sp>
    </p:spTree>
    <p:extLst>
      <p:ext uri="{BB962C8B-B14F-4D97-AF65-F5344CB8AC3E}">
        <p14:creationId xmlns:p14="http://schemas.microsoft.com/office/powerpoint/2010/main" val="23471231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a:spLocks noGrp="1" noRot="1" noChangeAspect="1"/>
          </p:cNvSpPr>
          <p:nvPr>
            <p:ph type="sldImg"/>
          </p:nvPr>
        </p:nvSpPr>
        <p:spPr>
          <a:xfrm>
            <a:off x="952500" y="685800"/>
            <a:ext cx="4953000" cy="3429000"/>
          </a:xfrm>
          <a:prstGeom prst="rect">
            <a:avLst/>
          </a:prstGeom>
        </p:spPr>
        <p:txBody>
          <a:bodyPr/>
          <a:lstStyle/>
          <a:p>
            <a:endParaRPr/>
          </a:p>
        </p:txBody>
      </p:sp>
      <p:sp>
        <p:nvSpPr>
          <p:cNvPr id="377" name="Shape 377"/>
          <p:cNvSpPr>
            <a:spLocks noGrp="1"/>
          </p:cNvSpPr>
          <p:nvPr>
            <p:ph type="body" sz="quarter" idx="1"/>
          </p:nvPr>
        </p:nvSpPr>
        <p:spPr>
          <a:prstGeom prst="rect">
            <a:avLst/>
          </a:prstGeom>
        </p:spPr>
        <p:txBody>
          <a:bodyPr/>
          <a:lstStyle/>
          <a:p>
            <a:pPr marL="266700" indent="-266700">
              <a:buSzPct val="100000"/>
              <a:buFont typeface="Wingdings"/>
              <a:buChar char="❑"/>
            </a:pPr>
            <a:r>
              <a:rPr dirty="0"/>
              <a:t>For an example of netting see </a:t>
            </a:r>
            <a:r>
              <a:rPr lang="en-US" dirty="0"/>
              <a:t>chapter 4, section 3.1.4.</a:t>
            </a:r>
            <a:endParaRPr dirty="0"/>
          </a:p>
          <a:p>
            <a:pPr marL="266700" indent="-266700">
              <a:buSzPct val="100000"/>
              <a:buFont typeface="Wingdings"/>
              <a:buChar char="❑"/>
            </a:pPr>
            <a:r>
              <a:rPr dirty="0"/>
              <a:t>Collateral needs to be revalued periodically to make sure it is still valid. See examples </a:t>
            </a:r>
            <a:r>
              <a:rPr lang="en-US" dirty="0"/>
              <a:t>in chapter 4, section 3.1.5</a:t>
            </a:r>
            <a:r>
              <a:rPr dirty="0"/>
              <a:t>. Add local examples. Candidates will need to be able to calculate collateral adequacy - see example on p 95. </a:t>
            </a:r>
          </a:p>
          <a:p>
            <a:pPr marL="266700" indent="-266700">
              <a:buSzPct val="100000"/>
              <a:buFont typeface="Wingdings"/>
              <a:buChar char="❑"/>
            </a:pPr>
            <a:r>
              <a:rPr dirty="0"/>
              <a:t>For CD</a:t>
            </a:r>
            <a:r>
              <a:rPr lang="en-US" dirty="0"/>
              <a:t>Os</a:t>
            </a:r>
            <a:r>
              <a:rPr dirty="0"/>
              <a:t> see examples next slide and</a:t>
            </a:r>
            <a:r>
              <a:rPr lang="en-US" dirty="0"/>
              <a:t> in chapter 4, section 3.1.7.</a:t>
            </a:r>
            <a:endParaRPr dirty="0"/>
          </a:p>
        </p:txBody>
      </p:sp>
    </p:spTree>
    <p:extLst>
      <p:ext uri="{BB962C8B-B14F-4D97-AF65-F5344CB8AC3E}">
        <p14:creationId xmlns:p14="http://schemas.microsoft.com/office/powerpoint/2010/main" val="27150346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hape 386"/>
          <p:cNvSpPr>
            <a:spLocks noGrp="1" noRot="1" noChangeAspect="1"/>
          </p:cNvSpPr>
          <p:nvPr>
            <p:ph type="sldImg"/>
          </p:nvPr>
        </p:nvSpPr>
        <p:spPr>
          <a:xfrm>
            <a:off x="952500" y="685800"/>
            <a:ext cx="4953000" cy="3429000"/>
          </a:xfrm>
          <a:prstGeom prst="rect">
            <a:avLst/>
          </a:prstGeom>
        </p:spPr>
        <p:txBody>
          <a:bodyPr/>
          <a:lstStyle/>
          <a:p>
            <a:endParaRPr/>
          </a:p>
        </p:txBody>
      </p:sp>
      <p:sp>
        <p:nvSpPr>
          <p:cNvPr id="387" name="Shape 387"/>
          <p:cNvSpPr>
            <a:spLocks noGrp="1"/>
          </p:cNvSpPr>
          <p:nvPr>
            <p:ph type="body" sz="quarter" idx="1"/>
          </p:nvPr>
        </p:nvSpPr>
        <p:spPr>
          <a:prstGeom prst="rect">
            <a:avLst/>
          </a:prstGeom>
        </p:spPr>
        <p:txBody>
          <a:bodyPr/>
          <a:lstStyle/>
          <a:p>
            <a:pPr marL="266700" indent="-266700">
              <a:buSzPct val="100000"/>
              <a:buFont typeface="Wingdings"/>
              <a:buChar char="❑"/>
            </a:pPr>
            <a:r>
              <a:rPr dirty="0"/>
              <a:t>Credit risk management is responsible for ensuring the bank’s credit risk is appropriately managed within the organisations’s risk appetite</a:t>
            </a:r>
          </a:p>
          <a:p>
            <a:pPr marL="266700" indent="-266700">
              <a:buSzPct val="100000"/>
              <a:buFont typeface="Wingdings"/>
              <a:buChar char="❑"/>
            </a:pPr>
            <a:r>
              <a:rPr dirty="0"/>
              <a:t>Credit risk management does not own any of the risks</a:t>
            </a:r>
          </a:p>
        </p:txBody>
      </p:sp>
    </p:spTree>
    <p:extLst>
      <p:ext uri="{BB962C8B-B14F-4D97-AF65-F5344CB8AC3E}">
        <p14:creationId xmlns:p14="http://schemas.microsoft.com/office/powerpoint/2010/main" val="3599192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a:spLocks noGrp="1" noRot="1" noChangeAspect="1"/>
          </p:cNvSpPr>
          <p:nvPr>
            <p:ph type="sldImg"/>
          </p:nvPr>
        </p:nvSpPr>
        <p:spPr>
          <a:xfrm>
            <a:off x="952500" y="685800"/>
            <a:ext cx="4953000" cy="3429000"/>
          </a:xfrm>
          <a:prstGeom prst="rect">
            <a:avLst/>
          </a:prstGeom>
        </p:spPr>
        <p:txBody>
          <a:bodyPr/>
          <a:lstStyle/>
          <a:p>
            <a:endParaRPr/>
          </a:p>
        </p:txBody>
      </p:sp>
      <p:sp>
        <p:nvSpPr>
          <p:cNvPr id="393" name="Shape 393"/>
          <p:cNvSpPr>
            <a:spLocks noGrp="1"/>
          </p:cNvSpPr>
          <p:nvPr>
            <p:ph type="body" sz="quarter" idx="1"/>
          </p:nvPr>
        </p:nvSpPr>
        <p:spPr>
          <a:prstGeom prst="rect">
            <a:avLst/>
          </a:prstGeom>
        </p:spPr>
        <p:txBody>
          <a:bodyPr/>
          <a:lstStyle/>
          <a:p>
            <a:pPr marL="266700" indent="-266700">
              <a:buSzPct val="100000"/>
              <a:buFont typeface="Wingdings"/>
              <a:buChar char="❑"/>
            </a:pPr>
            <a:r>
              <a:rPr dirty="0"/>
              <a:t>Board of directors remains ultimately responsible</a:t>
            </a:r>
          </a:p>
          <a:p>
            <a:pPr marL="266700" indent="-266700">
              <a:buSzPct val="100000"/>
              <a:buFont typeface="Wingdings"/>
              <a:buChar char="❑"/>
            </a:pPr>
            <a:r>
              <a:rPr dirty="0"/>
              <a:t>Risk policies need to be carried by the sr management and the board and communicated throughout the organisation. Top - Down.</a:t>
            </a:r>
          </a:p>
        </p:txBody>
      </p:sp>
    </p:spTree>
    <p:extLst>
      <p:ext uri="{BB962C8B-B14F-4D97-AF65-F5344CB8AC3E}">
        <p14:creationId xmlns:p14="http://schemas.microsoft.com/office/powerpoint/2010/main" val="40780339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a:spLocks noGrp="1" noRot="1" noChangeAspect="1"/>
          </p:cNvSpPr>
          <p:nvPr>
            <p:ph type="sldImg"/>
          </p:nvPr>
        </p:nvSpPr>
        <p:spPr>
          <a:xfrm>
            <a:off x="952500" y="685800"/>
            <a:ext cx="4953000" cy="3429000"/>
          </a:xfrm>
          <a:prstGeom prst="rect">
            <a:avLst/>
          </a:prstGeom>
        </p:spPr>
        <p:txBody>
          <a:bodyPr/>
          <a:lstStyle/>
          <a:p>
            <a:endParaRPr/>
          </a:p>
        </p:txBody>
      </p:sp>
      <p:sp>
        <p:nvSpPr>
          <p:cNvPr id="399" name="Shape 399"/>
          <p:cNvSpPr>
            <a:spLocks noGrp="1"/>
          </p:cNvSpPr>
          <p:nvPr>
            <p:ph type="body" sz="quarter" idx="1"/>
          </p:nvPr>
        </p:nvSpPr>
        <p:spPr>
          <a:prstGeom prst="rect">
            <a:avLst/>
          </a:prstGeom>
        </p:spPr>
        <p:txBody>
          <a:bodyPr/>
          <a:lstStyle/>
          <a:p>
            <a:pPr marL="266700" indent="-266700">
              <a:buSzPct val="100000"/>
              <a:buFont typeface="Wingdings"/>
              <a:buChar char="❑"/>
            </a:pPr>
            <a:r>
              <a:rPr dirty="0"/>
              <a:t>Credit scoring components depend on type of customer. For retail, should include age, credit history, occupation, home ownership etc. </a:t>
            </a:r>
          </a:p>
          <a:p>
            <a:pPr marL="266700" indent="-266700">
              <a:buSzPct val="100000"/>
              <a:buFont typeface="Wingdings"/>
              <a:buChar char="❑"/>
            </a:pPr>
            <a:r>
              <a:rPr dirty="0"/>
              <a:t>Factor inputs </a:t>
            </a:r>
            <a:r>
              <a:rPr dirty="0" err="1"/>
              <a:t>eg</a:t>
            </a:r>
            <a:r>
              <a:rPr dirty="0"/>
              <a:t> firms’ financial inputs (earnings, cash flow, asset values </a:t>
            </a:r>
            <a:r>
              <a:rPr dirty="0" err="1"/>
              <a:t>etc</a:t>
            </a:r>
            <a:r>
              <a:rPr dirty="0"/>
              <a:t>), non-financial inputs (</a:t>
            </a:r>
            <a:r>
              <a:rPr dirty="0" err="1"/>
              <a:t>eg</a:t>
            </a:r>
            <a:r>
              <a:rPr dirty="0"/>
              <a:t> management quality, governance structure) and extraordinary inputs (</a:t>
            </a:r>
            <a:r>
              <a:rPr dirty="0" err="1"/>
              <a:t>eg</a:t>
            </a:r>
            <a:r>
              <a:rPr dirty="0"/>
              <a:t> court actions)</a:t>
            </a:r>
          </a:p>
          <a:p>
            <a:pPr marL="266700" indent="-266700">
              <a:buSzPct val="100000"/>
              <a:buFont typeface="Wingdings"/>
              <a:buChar char="❑"/>
            </a:pPr>
            <a:r>
              <a:rPr dirty="0"/>
              <a:t>Stress testing: ability to withstand things like economic downturns, or interest rate, market and liquidity changes</a:t>
            </a:r>
          </a:p>
          <a:p>
            <a:pPr marL="266700" indent="-266700">
              <a:buSzPct val="100000"/>
              <a:buFont typeface="Wingdings"/>
              <a:buChar char="❑"/>
            </a:pPr>
            <a:r>
              <a:rPr dirty="0"/>
              <a:t>Segmentation:  </a:t>
            </a:r>
            <a:r>
              <a:rPr dirty="0" err="1"/>
              <a:t>eg</a:t>
            </a:r>
            <a:r>
              <a:rPr dirty="0"/>
              <a:t> by credit scores and time on the books</a:t>
            </a:r>
          </a:p>
          <a:p>
            <a:pPr marL="266700" indent="-266700">
              <a:buSzPct val="100000"/>
              <a:buFont typeface="Wingdings"/>
              <a:buChar char="❑"/>
            </a:pPr>
            <a:r>
              <a:rPr dirty="0"/>
              <a:t>Care to be taken with external ratings because they are typically historic and not forward looking</a:t>
            </a:r>
          </a:p>
          <a:p>
            <a:pPr marL="266700" indent="-266700">
              <a:buSzPct val="100000"/>
              <a:buFont typeface="Wingdings"/>
              <a:buChar char="❑"/>
            </a:pPr>
            <a:r>
              <a:rPr dirty="0"/>
              <a:t>Credit limits - as discussed before. </a:t>
            </a:r>
          </a:p>
          <a:p>
            <a:pPr marL="266700" indent="-266700">
              <a:buSzPct val="100000"/>
              <a:buFont typeface="Wingdings"/>
              <a:buChar char="❑"/>
            </a:pPr>
            <a:r>
              <a:rPr dirty="0"/>
              <a:t>Internal credit rating, like external, but using an internal system</a:t>
            </a:r>
          </a:p>
        </p:txBody>
      </p:sp>
    </p:spTree>
    <p:extLst>
      <p:ext uri="{BB962C8B-B14F-4D97-AF65-F5344CB8AC3E}">
        <p14:creationId xmlns:p14="http://schemas.microsoft.com/office/powerpoint/2010/main" val="11114503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hape 404"/>
          <p:cNvSpPr>
            <a:spLocks noGrp="1" noRot="1" noChangeAspect="1"/>
          </p:cNvSpPr>
          <p:nvPr>
            <p:ph type="sldImg"/>
          </p:nvPr>
        </p:nvSpPr>
        <p:spPr>
          <a:xfrm>
            <a:off x="952500" y="685800"/>
            <a:ext cx="4953000" cy="3429000"/>
          </a:xfrm>
          <a:prstGeom prst="rect">
            <a:avLst/>
          </a:prstGeom>
        </p:spPr>
        <p:txBody>
          <a:bodyPr/>
          <a:lstStyle/>
          <a:p>
            <a:endParaRPr/>
          </a:p>
        </p:txBody>
      </p:sp>
      <p:sp>
        <p:nvSpPr>
          <p:cNvPr id="405" name="Shape 405"/>
          <p:cNvSpPr>
            <a:spLocks noGrp="1"/>
          </p:cNvSpPr>
          <p:nvPr>
            <p:ph type="body" sz="quarter" idx="1"/>
          </p:nvPr>
        </p:nvSpPr>
        <p:spPr>
          <a:prstGeom prst="rect">
            <a:avLst/>
          </a:prstGeom>
        </p:spPr>
        <p:txBody>
          <a:bodyPr/>
          <a:lstStyle/>
          <a:p>
            <a:pPr marL="266700" indent="-266700">
              <a:buSzPct val="100000"/>
              <a:buFont typeface="Wingdings"/>
              <a:buChar char="❑"/>
            </a:pPr>
            <a:r>
              <a:rPr dirty="0"/>
              <a:t>Concentration risk can be controlled by having limits on industries, single-names etc. Diversification</a:t>
            </a:r>
          </a:p>
          <a:p>
            <a:pPr marL="266700" indent="-266700">
              <a:buSzPct val="100000"/>
              <a:buFont typeface="Wingdings"/>
              <a:buChar char="❑"/>
            </a:pPr>
            <a:r>
              <a:rPr dirty="0"/>
              <a:t>Trading book risk - Value at Risk. See </a:t>
            </a:r>
            <a:r>
              <a:rPr lang="en-US" dirty="0"/>
              <a:t>chapter 4, section 3.8.</a:t>
            </a:r>
            <a:endParaRPr dirty="0"/>
          </a:p>
        </p:txBody>
      </p:sp>
    </p:spTree>
    <p:extLst>
      <p:ext uri="{BB962C8B-B14F-4D97-AF65-F5344CB8AC3E}">
        <p14:creationId xmlns:p14="http://schemas.microsoft.com/office/powerpoint/2010/main" val="1327892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noRot="1" noChangeAspect="1"/>
          </p:cNvSpPr>
          <p:nvPr>
            <p:ph type="sldImg"/>
          </p:nvPr>
        </p:nvSpPr>
        <p:spPr>
          <a:xfrm>
            <a:off x="952500" y="685800"/>
            <a:ext cx="4953000" cy="3429000"/>
          </a:xfrm>
          <a:prstGeom prst="rect">
            <a:avLst/>
          </a:prstGeom>
        </p:spPr>
        <p:txBody>
          <a:bodyPr/>
          <a:lstStyle/>
          <a:p>
            <a:endParaRPr/>
          </a:p>
        </p:txBody>
      </p:sp>
      <p:sp>
        <p:nvSpPr>
          <p:cNvPr id="414" name="Shape 414"/>
          <p:cNvSpPr>
            <a:spLocks noGrp="1"/>
          </p:cNvSpPr>
          <p:nvPr>
            <p:ph type="body" sz="quarter" idx="1"/>
          </p:nvPr>
        </p:nvSpPr>
        <p:spPr>
          <a:prstGeom prst="rect">
            <a:avLst/>
          </a:prstGeom>
        </p:spPr>
        <p:txBody>
          <a:bodyPr/>
          <a:lstStyle/>
          <a:p>
            <a:pPr marL="266700" indent="-266700">
              <a:buSzPct val="100000"/>
              <a:buFont typeface="Wingdings"/>
              <a:buChar char="❑"/>
            </a:pPr>
            <a:r>
              <a:rPr dirty="0"/>
              <a:t>Market risk: the risk of loss arising from changes in the value of financial instruments</a:t>
            </a:r>
          </a:p>
          <a:p>
            <a:pPr marL="266700" indent="-266700">
              <a:buSzPct val="100000"/>
              <a:buFont typeface="Wingdings"/>
              <a:buChar char="❑"/>
            </a:pPr>
            <a:r>
              <a:rPr dirty="0"/>
              <a:t>Boundary issues: Liquidity risk can, for example be caused by lack of supply and demand which also causes price level risk. Types of risks are not always clearly defined and are interlinked. </a:t>
            </a:r>
          </a:p>
          <a:p>
            <a:pPr marL="266700" indent="-266700">
              <a:buSzPct val="100000"/>
              <a:buFont typeface="Wingdings"/>
              <a:buChar char="❑"/>
            </a:pPr>
            <a:r>
              <a:rPr dirty="0"/>
              <a:t>See </a:t>
            </a:r>
            <a:r>
              <a:rPr lang="en-US" dirty="0"/>
              <a:t>chapter 5, section 1.3</a:t>
            </a:r>
            <a:r>
              <a:rPr dirty="0"/>
              <a:t> for examples. - Add local examples to clarify</a:t>
            </a:r>
          </a:p>
        </p:txBody>
      </p:sp>
    </p:spTree>
    <p:extLst>
      <p:ext uri="{BB962C8B-B14F-4D97-AF65-F5344CB8AC3E}">
        <p14:creationId xmlns:p14="http://schemas.microsoft.com/office/powerpoint/2010/main" val="174111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952500" y="685800"/>
            <a:ext cx="4953000" cy="3429000"/>
          </a:xfrm>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pPr marL="266700" indent="-266700">
              <a:buSzPct val="100000"/>
              <a:buFont typeface="Wingdings"/>
              <a:buChar char="❑"/>
            </a:pPr>
            <a:r>
              <a:rPr dirty="0"/>
              <a:t>Highlight how these changes can impact financial services (see workbook </a:t>
            </a:r>
            <a:r>
              <a:rPr lang="en-US" dirty="0"/>
              <a:t>chapter 1, section 1.2</a:t>
            </a:r>
            <a:r>
              <a:rPr dirty="0"/>
              <a:t>)</a:t>
            </a:r>
          </a:p>
          <a:p>
            <a:r>
              <a:rPr dirty="0"/>
              <a:t>Economic - impact of economic downturn or growth</a:t>
            </a:r>
          </a:p>
          <a:p>
            <a:endParaRPr dirty="0"/>
          </a:p>
          <a:p>
            <a:r>
              <a:rPr dirty="0"/>
              <a:t>Political - changes in government and laws</a:t>
            </a:r>
          </a:p>
          <a:p>
            <a:endParaRPr dirty="0"/>
          </a:p>
          <a:p>
            <a:r>
              <a:rPr dirty="0"/>
              <a:t>Competitive environment - Particularly the performance of other companies in the same sector</a:t>
            </a:r>
          </a:p>
          <a:p>
            <a:endParaRPr dirty="0"/>
          </a:p>
          <a:p>
            <a:r>
              <a:rPr dirty="0"/>
              <a:t>Social and market forces - Changes in the propensity to save, or the attitude to credit</a:t>
            </a:r>
          </a:p>
          <a:p>
            <a:endParaRPr dirty="0"/>
          </a:p>
          <a:p>
            <a:r>
              <a:rPr dirty="0"/>
              <a:t>Technological and Cyber - Growing reliance on and acceptability of the internet</a:t>
            </a:r>
          </a:p>
          <a:p>
            <a:endParaRPr dirty="0"/>
          </a:p>
          <a:p>
            <a:r>
              <a:rPr dirty="0"/>
              <a:t>Shocks and natural events - For example, the events of 9/11</a:t>
            </a:r>
            <a:r>
              <a:rPr lang="en-GB" dirty="0"/>
              <a:t>, Covid-19 pandemic (ref workbook section 1.2.5 for chart on global</a:t>
            </a:r>
            <a:r>
              <a:rPr lang="en-GB" baseline="0" dirty="0"/>
              <a:t> learning delay)</a:t>
            </a:r>
            <a:endParaRPr dirty="0"/>
          </a:p>
          <a:p>
            <a:endParaRPr dirty="0"/>
          </a:p>
          <a:p>
            <a:r>
              <a:rPr dirty="0"/>
              <a:t>External stakeholders and third parties - Examples include decisions made by the parent company, the influence of institutional investors and large customers </a:t>
            </a:r>
          </a:p>
          <a:p>
            <a:endParaRPr lang="en-GB" dirty="0"/>
          </a:p>
          <a:p>
            <a:r>
              <a:rPr lang="en-GB" dirty="0"/>
              <a:t>ESG – variety of sources including climate change, depletio</a:t>
            </a:r>
            <a:r>
              <a:rPr lang="en-GB" baseline="0" dirty="0"/>
              <a:t>n of natural resources, human capital, product liability, corporate governance</a:t>
            </a:r>
          </a:p>
          <a:p>
            <a:endParaRPr dirty="0"/>
          </a:p>
          <a:p>
            <a:r>
              <a:rPr dirty="0"/>
              <a:t>All these are examples. Use other, local examples as well to highlight the importance. </a:t>
            </a:r>
          </a:p>
        </p:txBody>
      </p:sp>
    </p:spTree>
    <p:extLst>
      <p:ext uri="{BB962C8B-B14F-4D97-AF65-F5344CB8AC3E}">
        <p14:creationId xmlns:p14="http://schemas.microsoft.com/office/powerpoint/2010/main" val="3034897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hape 419"/>
          <p:cNvSpPr>
            <a:spLocks noGrp="1" noRot="1" noChangeAspect="1"/>
          </p:cNvSpPr>
          <p:nvPr>
            <p:ph type="sldImg"/>
          </p:nvPr>
        </p:nvSpPr>
        <p:spPr>
          <a:xfrm>
            <a:off x="952500" y="685800"/>
            <a:ext cx="4953000" cy="3429000"/>
          </a:xfrm>
          <a:prstGeom prst="rect">
            <a:avLst/>
          </a:prstGeom>
        </p:spPr>
        <p:txBody>
          <a:bodyPr/>
          <a:lstStyle/>
          <a:p>
            <a:endParaRPr/>
          </a:p>
        </p:txBody>
      </p:sp>
      <p:sp>
        <p:nvSpPr>
          <p:cNvPr id="420" name="Shape 420"/>
          <p:cNvSpPr>
            <a:spLocks noGrp="1"/>
          </p:cNvSpPr>
          <p:nvPr>
            <p:ph type="body" sz="quarter" idx="1"/>
          </p:nvPr>
        </p:nvSpPr>
        <p:spPr>
          <a:prstGeom prst="rect">
            <a:avLst/>
          </a:prstGeom>
        </p:spPr>
        <p:txBody>
          <a:bodyPr/>
          <a:lstStyle/>
          <a:p>
            <a:pPr marL="266700" indent="-266700">
              <a:buSzPct val="100000"/>
              <a:buFont typeface="Wingdings"/>
              <a:buChar char="❑"/>
            </a:pPr>
            <a:r>
              <a:rPr dirty="0"/>
              <a:t>Main hedging transactions are derivatives such as options and futures</a:t>
            </a:r>
          </a:p>
          <a:p>
            <a:pPr marL="266700" indent="-266700">
              <a:buSzPct val="100000"/>
              <a:buFont typeface="Wingdings"/>
              <a:buChar char="❑"/>
            </a:pPr>
            <a:r>
              <a:rPr dirty="0"/>
              <a:t>Decision to hedge is a trade off between the risk of adverse market movements and the cost of putting the hedge in place</a:t>
            </a:r>
          </a:p>
          <a:p>
            <a:pPr marL="266700" indent="-266700">
              <a:buSzPct val="100000"/>
              <a:buFont typeface="Wingdings"/>
              <a:buChar char="❑"/>
            </a:pPr>
            <a:r>
              <a:rPr dirty="0"/>
              <a:t>Market risk is often managed by stop-loss limits and may be expressed in the form of VaR (VaR will be covered later)</a:t>
            </a:r>
          </a:p>
          <a:p>
            <a:pPr marL="266700" indent="-266700">
              <a:buSzPct val="100000"/>
              <a:buFont typeface="Wingdings"/>
              <a:buChar char="❑"/>
            </a:pPr>
            <a:r>
              <a:rPr dirty="0"/>
              <a:t>Market risk limits are often inflated due to the use of over-simplified risk measurments. </a:t>
            </a:r>
            <a:endParaRPr lang="en-GB" dirty="0"/>
          </a:p>
          <a:p>
            <a:pPr marL="266700" indent="-266700">
              <a:buSzPct val="100000"/>
              <a:buFont typeface="Wingdings"/>
              <a:buChar char="❑"/>
            </a:pPr>
            <a:r>
              <a:rPr lang="en-GB" dirty="0"/>
              <a:t>High frequency trading uses</a:t>
            </a:r>
            <a:r>
              <a:rPr lang="en-GB" baseline="0" dirty="0"/>
              <a:t> mathematical models to predict price of securities</a:t>
            </a:r>
            <a:endParaRPr dirty="0"/>
          </a:p>
          <a:p>
            <a:pPr marL="266700" indent="-266700">
              <a:buSzPct val="100000"/>
              <a:buFont typeface="Wingdings"/>
              <a:buChar char="❑"/>
            </a:pPr>
            <a:r>
              <a:rPr dirty="0"/>
              <a:t>Diversification is achieved by combining different types of assets to change the portfolio’s standard deviation of returns</a:t>
            </a:r>
          </a:p>
        </p:txBody>
      </p:sp>
    </p:spTree>
    <p:extLst>
      <p:ext uri="{BB962C8B-B14F-4D97-AF65-F5344CB8AC3E}">
        <p14:creationId xmlns:p14="http://schemas.microsoft.com/office/powerpoint/2010/main" val="1032578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Shape 427"/>
          <p:cNvSpPr>
            <a:spLocks noGrp="1" noRot="1" noChangeAspect="1"/>
          </p:cNvSpPr>
          <p:nvPr>
            <p:ph type="sldImg"/>
          </p:nvPr>
        </p:nvSpPr>
        <p:spPr>
          <a:xfrm>
            <a:off x="952500" y="685800"/>
            <a:ext cx="4953000" cy="3429000"/>
          </a:xfrm>
          <a:prstGeom prst="rect">
            <a:avLst/>
          </a:prstGeom>
        </p:spPr>
        <p:txBody>
          <a:bodyPr/>
          <a:lstStyle/>
          <a:p>
            <a:endParaRPr/>
          </a:p>
        </p:txBody>
      </p:sp>
      <p:sp>
        <p:nvSpPr>
          <p:cNvPr id="428" name="Shape 428"/>
          <p:cNvSpPr>
            <a:spLocks noGrp="1"/>
          </p:cNvSpPr>
          <p:nvPr>
            <p:ph type="body" sz="quarter" idx="1"/>
          </p:nvPr>
        </p:nvSpPr>
        <p:spPr>
          <a:prstGeom prst="rect">
            <a:avLst/>
          </a:prstGeom>
        </p:spPr>
        <p:txBody>
          <a:bodyPr/>
          <a:lstStyle/>
          <a:p>
            <a:pPr marL="266700" indent="-266700">
              <a:buSzPct val="100000"/>
              <a:buFont typeface="Wingdings"/>
              <a:buChar char="❑"/>
            </a:pPr>
            <a:r>
              <a:rPr dirty="0"/>
              <a:t>This figure shows the normal distribution - </a:t>
            </a:r>
          </a:p>
          <a:p>
            <a:pPr marL="266700" indent="-266700">
              <a:buSzPct val="100000"/>
              <a:buFont typeface="Wingdings"/>
              <a:buChar char="❑"/>
            </a:pPr>
            <a:r>
              <a:rPr dirty="0"/>
              <a:t>Clarify range, inter-quartile range, median </a:t>
            </a:r>
            <a:endParaRPr lang="en-GB" dirty="0"/>
          </a:p>
          <a:p>
            <a:pPr marL="266700" indent="-266700">
              <a:buSzPct val="100000"/>
              <a:buFont typeface="Wingdings"/>
              <a:buChar char="❑"/>
            </a:pPr>
            <a:r>
              <a:rPr dirty="0"/>
              <a:t>Use case to work through differences.</a:t>
            </a:r>
          </a:p>
        </p:txBody>
      </p:sp>
    </p:spTree>
    <p:extLst>
      <p:ext uri="{BB962C8B-B14F-4D97-AF65-F5344CB8AC3E}">
        <p14:creationId xmlns:p14="http://schemas.microsoft.com/office/powerpoint/2010/main" val="4102220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Shape 434"/>
          <p:cNvSpPr>
            <a:spLocks noGrp="1" noRot="1" noChangeAspect="1"/>
          </p:cNvSpPr>
          <p:nvPr>
            <p:ph type="sldImg"/>
          </p:nvPr>
        </p:nvSpPr>
        <p:spPr>
          <a:xfrm>
            <a:off x="952500" y="685800"/>
            <a:ext cx="4953000" cy="3429000"/>
          </a:xfrm>
          <a:prstGeom prst="rect">
            <a:avLst/>
          </a:prstGeom>
        </p:spPr>
        <p:txBody>
          <a:bodyPr/>
          <a:lstStyle/>
          <a:p>
            <a:endParaRPr/>
          </a:p>
        </p:txBody>
      </p:sp>
      <p:sp>
        <p:nvSpPr>
          <p:cNvPr id="435" name="Shape 435"/>
          <p:cNvSpPr>
            <a:spLocks noGrp="1"/>
          </p:cNvSpPr>
          <p:nvPr>
            <p:ph type="body" sz="quarter" idx="1"/>
          </p:nvPr>
        </p:nvSpPr>
        <p:spPr>
          <a:prstGeom prst="rect">
            <a:avLst/>
          </a:prstGeom>
        </p:spPr>
        <p:txBody>
          <a:bodyPr/>
          <a:lstStyle>
            <a:lvl1pPr marL="266700" indent="-266700">
              <a:buSzPct val="100000"/>
              <a:buFont typeface="Wingdings"/>
              <a:buChar char="❑"/>
            </a:lvl1pPr>
          </a:lstStyle>
          <a:p>
            <a:r>
              <a:t>Central tendency gives a single number thetis typical of the data. </a:t>
            </a:r>
          </a:p>
        </p:txBody>
      </p:sp>
    </p:spTree>
    <p:extLst>
      <p:ext uri="{BB962C8B-B14F-4D97-AF65-F5344CB8AC3E}">
        <p14:creationId xmlns:p14="http://schemas.microsoft.com/office/powerpoint/2010/main" val="5475549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Shape 449"/>
          <p:cNvSpPr>
            <a:spLocks noGrp="1" noRot="1" noChangeAspect="1"/>
          </p:cNvSpPr>
          <p:nvPr>
            <p:ph type="sldImg"/>
          </p:nvPr>
        </p:nvSpPr>
        <p:spPr>
          <a:xfrm>
            <a:off x="952500" y="685800"/>
            <a:ext cx="4953000" cy="3429000"/>
          </a:xfrm>
          <a:prstGeom prst="rect">
            <a:avLst/>
          </a:prstGeom>
        </p:spPr>
        <p:txBody>
          <a:bodyPr/>
          <a:lstStyle/>
          <a:p>
            <a:endParaRPr/>
          </a:p>
        </p:txBody>
      </p:sp>
      <p:sp>
        <p:nvSpPr>
          <p:cNvPr id="450" name="Shape 450"/>
          <p:cNvSpPr>
            <a:spLocks noGrp="1"/>
          </p:cNvSpPr>
          <p:nvPr>
            <p:ph type="body" sz="quarter" idx="1"/>
          </p:nvPr>
        </p:nvSpPr>
        <p:spPr>
          <a:prstGeom prst="rect">
            <a:avLst/>
          </a:prstGeom>
        </p:spPr>
        <p:txBody>
          <a:bodyPr/>
          <a:lstStyle>
            <a:lvl1pPr marL="266700" indent="-266700">
              <a:buSzPct val="100000"/>
              <a:buFont typeface="Wingdings"/>
              <a:buChar char="❑"/>
            </a:lvl1pPr>
          </a:lstStyle>
          <a:p>
            <a:r>
              <a:t>Draw example of skewed and fat tailed distributions in comparison to normal distribution</a:t>
            </a:r>
          </a:p>
        </p:txBody>
      </p:sp>
    </p:spTree>
    <p:extLst>
      <p:ext uri="{BB962C8B-B14F-4D97-AF65-F5344CB8AC3E}">
        <p14:creationId xmlns:p14="http://schemas.microsoft.com/office/powerpoint/2010/main" val="278570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Shape 456"/>
          <p:cNvSpPr>
            <a:spLocks noGrp="1" noRot="1" noChangeAspect="1"/>
          </p:cNvSpPr>
          <p:nvPr>
            <p:ph type="sldImg"/>
          </p:nvPr>
        </p:nvSpPr>
        <p:spPr>
          <a:xfrm>
            <a:off x="952500" y="685800"/>
            <a:ext cx="4953000" cy="3429000"/>
          </a:xfrm>
          <a:prstGeom prst="rect">
            <a:avLst/>
          </a:prstGeom>
        </p:spPr>
        <p:txBody>
          <a:bodyPr/>
          <a:lstStyle/>
          <a:p>
            <a:endParaRPr/>
          </a:p>
        </p:txBody>
      </p:sp>
      <p:sp>
        <p:nvSpPr>
          <p:cNvPr id="457" name="Shape 457"/>
          <p:cNvSpPr>
            <a:spLocks noGrp="1"/>
          </p:cNvSpPr>
          <p:nvPr>
            <p:ph type="body" sz="quarter" idx="1"/>
          </p:nvPr>
        </p:nvSpPr>
        <p:spPr>
          <a:prstGeom prst="rect">
            <a:avLst/>
          </a:prstGeom>
        </p:spPr>
        <p:txBody>
          <a:bodyPr/>
          <a:lstStyle/>
          <a:p>
            <a:pPr marL="266700" indent="-266700">
              <a:buSzPct val="100000"/>
              <a:buFont typeface="Wingdings"/>
              <a:buChar char="❑"/>
            </a:pPr>
            <a:r>
              <a:rPr dirty="0"/>
              <a:t>Explain probability with an example - e.g. flipping a coin </a:t>
            </a:r>
            <a:endParaRPr lang="en-US" dirty="0"/>
          </a:p>
          <a:p>
            <a:pPr marL="266700" indent="-266700">
              <a:buSzPct val="100000"/>
              <a:buFont typeface="Wingdings"/>
              <a:buChar char="❑"/>
            </a:pPr>
            <a:r>
              <a:rPr dirty="0"/>
              <a:t>Assets can be highly correlated with the market. Beta describes the relationship of the returns of the stock to the market. Alpha is the extent of outperformance against a benchmark</a:t>
            </a:r>
          </a:p>
        </p:txBody>
      </p:sp>
    </p:spTree>
    <p:extLst>
      <p:ext uri="{BB962C8B-B14F-4D97-AF65-F5344CB8AC3E}">
        <p14:creationId xmlns:p14="http://schemas.microsoft.com/office/powerpoint/2010/main" val="30313344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a:spLocks noGrp="1" noRot="1" noChangeAspect="1"/>
          </p:cNvSpPr>
          <p:nvPr>
            <p:ph type="sldImg"/>
          </p:nvPr>
        </p:nvSpPr>
        <p:spPr>
          <a:xfrm>
            <a:off x="952500" y="685800"/>
            <a:ext cx="4953000" cy="3429000"/>
          </a:xfrm>
          <a:prstGeom prst="rect">
            <a:avLst/>
          </a:prstGeom>
        </p:spPr>
        <p:txBody>
          <a:bodyPr/>
          <a:lstStyle/>
          <a:p>
            <a:endParaRPr/>
          </a:p>
        </p:txBody>
      </p:sp>
      <p:sp>
        <p:nvSpPr>
          <p:cNvPr id="463" name="Shape 463"/>
          <p:cNvSpPr>
            <a:spLocks noGrp="1"/>
          </p:cNvSpPr>
          <p:nvPr>
            <p:ph type="body" sz="quarter" idx="1"/>
          </p:nvPr>
        </p:nvSpPr>
        <p:spPr>
          <a:prstGeom prst="rect">
            <a:avLst/>
          </a:prstGeom>
        </p:spPr>
        <p:txBody>
          <a:bodyPr/>
          <a:lstStyle/>
          <a:p>
            <a:pPr marL="266700" indent="-266700">
              <a:buSzPct val="100000"/>
              <a:buFont typeface="Wingdings"/>
              <a:buChar char="❑"/>
            </a:pPr>
            <a:r>
              <a:rPr dirty="0"/>
              <a:t>For example of Var see </a:t>
            </a:r>
            <a:r>
              <a:rPr lang="en-GB" dirty="0"/>
              <a:t>workbook</a:t>
            </a:r>
            <a:endParaRPr dirty="0"/>
          </a:p>
          <a:p>
            <a:pPr marL="266700" indent="-266700">
              <a:buSzPct val="100000"/>
              <a:buFont typeface="Wingdings"/>
              <a:buChar char="❑"/>
            </a:pPr>
            <a:r>
              <a:rPr dirty="0"/>
              <a:t>Advantage of VaR is that it is easy to understand and translates all risks into a single number</a:t>
            </a:r>
          </a:p>
        </p:txBody>
      </p:sp>
    </p:spTree>
    <p:extLst>
      <p:ext uri="{BB962C8B-B14F-4D97-AF65-F5344CB8AC3E}">
        <p14:creationId xmlns:p14="http://schemas.microsoft.com/office/powerpoint/2010/main" val="12105205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a:spLocks noGrp="1" noRot="1" noChangeAspect="1"/>
          </p:cNvSpPr>
          <p:nvPr>
            <p:ph type="sldImg"/>
          </p:nvPr>
        </p:nvSpPr>
        <p:spPr>
          <a:xfrm>
            <a:off x="952500" y="685800"/>
            <a:ext cx="4953000" cy="3429000"/>
          </a:xfrm>
          <a:prstGeom prst="rect">
            <a:avLst/>
          </a:prstGeom>
        </p:spPr>
        <p:txBody>
          <a:bodyPr/>
          <a:lstStyle/>
          <a:p>
            <a:endParaRPr/>
          </a:p>
        </p:txBody>
      </p:sp>
      <p:sp>
        <p:nvSpPr>
          <p:cNvPr id="469" name="Shape 469"/>
          <p:cNvSpPr>
            <a:spLocks noGrp="1"/>
          </p:cNvSpPr>
          <p:nvPr>
            <p:ph type="body" sz="quarter" idx="1"/>
          </p:nvPr>
        </p:nvSpPr>
        <p:spPr>
          <a:prstGeom prst="rect">
            <a:avLst/>
          </a:prstGeom>
        </p:spPr>
        <p:txBody>
          <a:bodyPr/>
          <a:lstStyle>
            <a:lvl1pPr marL="266700" indent="-266700">
              <a:buSzPct val="100000"/>
              <a:buFont typeface="Wingdings"/>
              <a:buChar char="❑"/>
            </a:lvl1pPr>
          </a:lstStyle>
          <a:p>
            <a:r>
              <a:t>Consider explain stress and scenario testing by using current examples such as - testing what happens if the economy contracts, if unemployment changes etc</a:t>
            </a:r>
          </a:p>
        </p:txBody>
      </p:sp>
    </p:spTree>
    <p:extLst>
      <p:ext uri="{BB962C8B-B14F-4D97-AF65-F5344CB8AC3E}">
        <p14:creationId xmlns:p14="http://schemas.microsoft.com/office/powerpoint/2010/main" val="4859191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Shape 477"/>
          <p:cNvSpPr>
            <a:spLocks noGrp="1" noRot="1" noChangeAspect="1"/>
          </p:cNvSpPr>
          <p:nvPr>
            <p:ph type="sldImg"/>
          </p:nvPr>
        </p:nvSpPr>
        <p:spPr>
          <a:xfrm>
            <a:off x="952500" y="685800"/>
            <a:ext cx="4953000" cy="3429000"/>
          </a:xfrm>
          <a:prstGeom prst="rect">
            <a:avLst/>
          </a:prstGeom>
        </p:spPr>
        <p:txBody>
          <a:bodyPr/>
          <a:lstStyle/>
          <a:p>
            <a:endParaRPr/>
          </a:p>
        </p:txBody>
      </p:sp>
      <p:sp>
        <p:nvSpPr>
          <p:cNvPr id="478" name="Shape 478"/>
          <p:cNvSpPr>
            <a:spLocks noGrp="1"/>
          </p:cNvSpPr>
          <p:nvPr>
            <p:ph type="body" sz="quarter" idx="1"/>
          </p:nvPr>
        </p:nvSpPr>
        <p:spPr>
          <a:prstGeom prst="rect">
            <a:avLst/>
          </a:prstGeom>
        </p:spPr>
        <p:txBody>
          <a:bodyPr/>
          <a:lstStyle>
            <a:lvl1pPr marL="266700" indent="-266700">
              <a:buSzPct val="100000"/>
              <a:buFont typeface="Wingdings"/>
              <a:buChar char="❑"/>
            </a:lvl1pPr>
          </a:lstStyle>
          <a:p>
            <a:r>
              <a:rPr dirty="0"/>
              <a:t>Explain difference between simple and compound interest. Illustrate with an example</a:t>
            </a:r>
            <a:r>
              <a:rPr lang="en-US" dirty="0"/>
              <a:t>.</a:t>
            </a:r>
            <a:endParaRPr dirty="0"/>
          </a:p>
        </p:txBody>
      </p:sp>
    </p:spTree>
    <p:extLst>
      <p:ext uri="{BB962C8B-B14F-4D97-AF65-F5344CB8AC3E}">
        <p14:creationId xmlns:p14="http://schemas.microsoft.com/office/powerpoint/2010/main" val="32111140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xfrm>
            <a:off x="952500" y="685800"/>
            <a:ext cx="4953000" cy="3429000"/>
          </a:xfrm>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p>
            <a:pPr marL="266700" indent="-266700">
              <a:buSzPct val="100000"/>
              <a:buFont typeface="Wingdings"/>
              <a:buChar char="❑"/>
            </a:pPr>
            <a:r>
              <a:t>Equity returns come from capital growth and income (dividends). growth, volatility and strategic risk apply</a:t>
            </a:r>
          </a:p>
          <a:p>
            <a:pPr marL="266700" indent="-266700">
              <a:buSzPct val="100000"/>
              <a:buFont typeface="Wingdings"/>
              <a:buChar char="❑"/>
            </a:pPr>
            <a:r>
              <a:t>Integrate section 2.2 on the calculation of asset and volatility risk in the explanations. Incorporate local examples if possible</a:t>
            </a:r>
          </a:p>
        </p:txBody>
      </p:sp>
    </p:spTree>
    <p:extLst>
      <p:ext uri="{BB962C8B-B14F-4D97-AF65-F5344CB8AC3E}">
        <p14:creationId xmlns:p14="http://schemas.microsoft.com/office/powerpoint/2010/main" val="20410645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a:spLocks noGrp="1" noRot="1" noChangeAspect="1"/>
          </p:cNvSpPr>
          <p:nvPr>
            <p:ph type="sldImg"/>
          </p:nvPr>
        </p:nvSpPr>
        <p:spPr>
          <a:xfrm>
            <a:off x="952500" y="685800"/>
            <a:ext cx="4953000" cy="3429000"/>
          </a:xfrm>
          <a:prstGeom prst="rect">
            <a:avLst/>
          </a:prstGeom>
        </p:spPr>
        <p:txBody>
          <a:bodyPr/>
          <a:lstStyle/>
          <a:p>
            <a:endParaRPr/>
          </a:p>
        </p:txBody>
      </p:sp>
      <p:sp>
        <p:nvSpPr>
          <p:cNvPr id="492" name="Shape 492"/>
          <p:cNvSpPr>
            <a:spLocks noGrp="1"/>
          </p:cNvSpPr>
          <p:nvPr>
            <p:ph type="body" sz="quarter" idx="1"/>
          </p:nvPr>
        </p:nvSpPr>
        <p:spPr>
          <a:prstGeom prst="rect">
            <a:avLst/>
          </a:prstGeom>
        </p:spPr>
        <p:txBody>
          <a:bodyPr/>
          <a:lstStyle/>
          <a:p>
            <a:pPr marL="266700" indent="-266700">
              <a:buSzPct val="100000"/>
              <a:buFont typeface="Wingdings"/>
              <a:buChar char="❑"/>
            </a:pPr>
            <a:r>
              <a:rPr dirty="0"/>
              <a:t>Benchmark: A standard agains which it is reasonable to compare the performance of an investment</a:t>
            </a:r>
          </a:p>
          <a:p>
            <a:pPr marL="266700" indent="-266700">
              <a:buSzPct val="100000"/>
              <a:buFont typeface="Wingdings"/>
              <a:buChar char="❑"/>
            </a:pPr>
            <a:r>
              <a:rPr dirty="0"/>
              <a:t>Examples of benchmarks are peer groups, market indices, or the return on a particular risk-free asset.</a:t>
            </a:r>
          </a:p>
          <a:p>
            <a:pPr marL="266700" indent="-266700">
              <a:buSzPct val="100000"/>
              <a:buFont typeface="Wingdings"/>
              <a:buChar char="❑"/>
            </a:pPr>
            <a:r>
              <a:rPr dirty="0"/>
              <a:t>Sharpe ratio uses the concept of the risk free rate of return. Risk free asset is typically a short-dated government bond in the relevant currency</a:t>
            </a:r>
          </a:p>
          <a:p>
            <a:pPr marL="266700" indent="-266700">
              <a:buSzPct val="100000"/>
              <a:buFont typeface="Wingdings"/>
              <a:buChar char="❑"/>
            </a:pPr>
            <a:r>
              <a:rPr dirty="0"/>
              <a:t>Higher Sharpe ratio is better risk-adjusted performance of the portfolio</a:t>
            </a:r>
          </a:p>
          <a:p>
            <a:pPr marL="266700" indent="-266700">
              <a:buSzPct val="100000"/>
              <a:buFont typeface="Wingdings"/>
              <a:buChar char="❑"/>
            </a:pPr>
            <a:r>
              <a:rPr dirty="0"/>
              <a:t>Information ratio compares excess return over the benchmark to the tracking error of the fund/portfolio. Tracking error is a measure of how closely the portfolio follows the index to which it is benchmarked. </a:t>
            </a:r>
          </a:p>
          <a:p>
            <a:pPr marL="266700" indent="-266700">
              <a:buSzPct val="100000"/>
              <a:buFont typeface="Wingdings"/>
              <a:buChar char="❑"/>
            </a:pPr>
            <a:r>
              <a:rPr dirty="0"/>
              <a:t>High information ratio indicates success of fund manager</a:t>
            </a:r>
          </a:p>
        </p:txBody>
      </p:sp>
    </p:spTree>
    <p:extLst>
      <p:ext uri="{BB962C8B-B14F-4D97-AF65-F5344CB8AC3E}">
        <p14:creationId xmlns:p14="http://schemas.microsoft.com/office/powerpoint/2010/main" val="138076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952500" y="685800"/>
            <a:ext cx="4953000" cy="34290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r>
              <a:rPr dirty="0"/>
              <a:t>Business process analysis can, for example, be undertaken on the basis of a risk hierarchy:</a:t>
            </a:r>
          </a:p>
          <a:p>
            <a:pPr marL="266700" indent="-266700">
              <a:buSzPct val="100000"/>
              <a:buFont typeface="Wingdings"/>
              <a:buChar char="❑"/>
            </a:pPr>
            <a:r>
              <a:rPr dirty="0"/>
              <a:t>Assigning probability ratings, the ‘likelihood score’ (</a:t>
            </a:r>
            <a:r>
              <a:rPr dirty="0" err="1"/>
              <a:t>eg</a:t>
            </a:r>
            <a:r>
              <a:rPr dirty="0"/>
              <a:t> very low = 1 through to very high =5)</a:t>
            </a:r>
          </a:p>
          <a:p>
            <a:pPr marL="266700" indent="-266700">
              <a:buSzPct val="100000"/>
              <a:buFont typeface="Wingdings"/>
              <a:buChar char="❑"/>
            </a:pPr>
            <a:r>
              <a:rPr dirty="0"/>
              <a:t>And impact ratings, the ‘impact score’ (</a:t>
            </a:r>
            <a:r>
              <a:rPr dirty="0" err="1"/>
              <a:t>eg</a:t>
            </a:r>
            <a:r>
              <a:rPr dirty="0"/>
              <a:t> very low potential loss = 1 through to very high = 5)</a:t>
            </a:r>
          </a:p>
          <a:p>
            <a:pPr marL="266700" indent="-266700">
              <a:buSzPct val="100000"/>
              <a:buFont typeface="Wingdings"/>
              <a:buChar char="❑"/>
            </a:pPr>
            <a:r>
              <a:rPr dirty="0"/>
              <a:t>Risk score = likelihood score x impact score</a:t>
            </a:r>
          </a:p>
        </p:txBody>
      </p:sp>
    </p:spTree>
    <p:extLst>
      <p:ext uri="{BB962C8B-B14F-4D97-AF65-F5344CB8AC3E}">
        <p14:creationId xmlns:p14="http://schemas.microsoft.com/office/powerpoint/2010/main" val="7841691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Shape 497"/>
          <p:cNvSpPr>
            <a:spLocks noGrp="1" noRot="1" noChangeAspect="1"/>
          </p:cNvSpPr>
          <p:nvPr>
            <p:ph type="sldImg"/>
          </p:nvPr>
        </p:nvSpPr>
        <p:spPr>
          <a:xfrm>
            <a:off x="952500" y="685800"/>
            <a:ext cx="4953000" cy="3429000"/>
          </a:xfrm>
          <a:prstGeom prst="rect">
            <a:avLst/>
          </a:prstGeom>
        </p:spPr>
        <p:txBody>
          <a:bodyPr/>
          <a:lstStyle/>
          <a:p>
            <a:endParaRPr/>
          </a:p>
        </p:txBody>
      </p:sp>
      <p:sp>
        <p:nvSpPr>
          <p:cNvPr id="498" name="Shape 498"/>
          <p:cNvSpPr>
            <a:spLocks noGrp="1"/>
          </p:cNvSpPr>
          <p:nvPr>
            <p:ph type="body" sz="quarter" idx="1"/>
          </p:nvPr>
        </p:nvSpPr>
        <p:spPr>
          <a:prstGeom prst="rect">
            <a:avLst/>
          </a:prstGeom>
        </p:spPr>
        <p:txBody>
          <a:bodyPr/>
          <a:lstStyle/>
          <a:p>
            <a:r>
              <a:rPr lang="en-US" dirty="0"/>
              <a:t>Private Equity </a:t>
            </a:r>
          </a:p>
          <a:p>
            <a:pPr marL="742950" lvl="1" indent="-285750">
              <a:defRPr sz="1800"/>
            </a:pPr>
            <a:r>
              <a:rPr lang="en-US" dirty="0"/>
              <a:t>Equity in companies not publicly traded</a:t>
            </a:r>
          </a:p>
          <a:p>
            <a:pPr marL="742950" lvl="1" indent="-285750">
              <a:defRPr sz="1800"/>
            </a:pPr>
            <a:r>
              <a:rPr lang="en-US" dirty="0"/>
              <a:t>Often actively managed</a:t>
            </a:r>
          </a:p>
          <a:p>
            <a:endParaRPr lang="en-US" dirty="0"/>
          </a:p>
          <a:p>
            <a:r>
              <a:rPr lang="en-US" dirty="0"/>
              <a:t>Venture Capital</a:t>
            </a:r>
          </a:p>
          <a:p>
            <a:pPr marL="742950" lvl="1" indent="-285750">
              <a:defRPr sz="1800"/>
            </a:pPr>
            <a:r>
              <a:rPr lang="en-US" dirty="0"/>
              <a:t>Early stage equity investment</a:t>
            </a:r>
          </a:p>
          <a:p>
            <a:pPr marL="742950" lvl="1" indent="-285750">
              <a:defRPr sz="1800"/>
            </a:pPr>
            <a:r>
              <a:rPr lang="en-US" dirty="0"/>
              <a:t>May attract tax relief</a:t>
            </a:r>
          </a:p>
          <a:p>
            <a:pPr marL="742950" lvl="1" indent="-285750">
              <a:defRPr sz="1800"/>
            </a:pPr>
            <a:r>
              <a:rPr lang="en-US" dirty="0"/>
              <a:t>Lack of correlation with major asset classes</a:t>
            </a:r>
          </a:p>
          <a:p>
            <a:endParaRPr lang="en-US" dirty="0"/>
          </a:p>
          <a:p>
            <a:r>
              <a:rPr lang="en-US" dirty="0"/>
              <a:t>Property</a:t>
            </a:r>
          </a:p>
          <a:p>
            <a:pPr marL="742950" lvl="1" indent="-285750">
              <a:defRPr sz="1800"/>
            </a:pPr>
            <a:r>
              <a:rPr lang="en-US" dirty="0"/>
              <a:t>Low correlation with traditional asset classes</a:t>
            </a:r>
          </a:p>
          <a:p>
            <a:pPr marL="742950" lvl="1" indent="-285750">
              <a:defRPr sz="1800"/>
            </a:pPr>
            <a:r>
              <a:rPr lang="en-US" dirty="0"/>
              <a:t>May be subject to prolonged downturns, low liquidity and high transaction costs</a:t>
            </a:r>
          </a:p>
          <a:p>
            <a:pPr marL="742950" lvl="1" indent="-285750">
              <a:defRPr sz="1800"/>
            </a:pPr>
            <a:endParaRPr lang="en-US" dirty="0"/>
          </a:p>
          <a:p>
            <a:r>
              <a:rPr lang="en-US" dirty="0"/>
              <a:t>Responsible Investment</a:t>
            </a:r>
          </a:p>
          <a:p>
            <a:pPr marL="742950" lvl="1" indent="-285750">
              <a:defRPr sz="1800"/>
            </a:pPr>
            <a:r>
              <a:rPr lang="en-US" dirty="0"/>
              <a:t>Environmental</a:t>
            </a:r>
            <a:r>
              <a:rPr lang="en-US" baseline="0" dirty="0"/>
              <a:t> concerns</a:t>
            </a:r>
            <a:endParaRPr lang="en-US" dirty="0"/>
          </a:p>
          <a:p>
            <a:pPr marL="742950" lvl="1" indent="-285750">
              <a:defRPr sz="1800"/>
            </a:pPr>
            <a:r>
              <a:rPr lang="en-US" dirty="0"/>
              <a:t>Social concerns</a:t>
            </a:r>
          </a:p>
          <a:p>
            <a:pPr marL="742950" lvl="1" indent="-285750">
              <a:defRPr sz="1800"/>
            </a:pPr>
            <a:r>
              <a:rPr lang="en-US" dirty="0"/>
              <a:t>Corporate governance concerns</a:t>
            </a:r>
          </a:p>
          <a:p>
            <a:pPr marL="742950" lvl="1" indent="-285750">
              <a:defRPr sz="1800"/>
            </a:pPr>
            <a:endParaRPr lang="en-US" dirty="0"/>
          </a:p>
          <a:p>
            <a:pPr marL="742950" lvl="1" indent="-285750">
              <a:defRPr sz="1800"/>
            </a:pPr>
            <a:endParaRPr lang="en-US" dirty="0"/>
          </a:p>
        </p:txBody>
      </p:sp>
    </p:spTree>
    <p:extLst>
      <p:ext uri="{BB962C8B-B14F-4D97-AF65-F5344CB8AC3E}">
        <p14:creationId xmlns:p14="http://schemas.microsoft.com/office/powerpoint/2010/main" val="2172836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Shape 503"/>
          <p:cNvSpPr>
            <a:spLocks noGrp="1" noRot="1" noChangeAspect="1"/>
          </p:cNvSpPr>
          <p:nvPr>
            <p:ph type="sldImg"/>
          </p:nvPr>
        </p:nvSpPr>
        <p:spPr>
          <a:xfrm>
            <a:off x="952500" y="685800"/>
            <a:ext cx="4953000" cy="3429000"/>
          </a:xfrm>
          <a:prstGeom prst="rect">
            <a:avLst/>
          </a:prstGeom>
        </p:spPr>
        <p:txBody>
          <a:bodyPr/>
          <a:lstStyle/>
          <a:p>
            <a:endParaRPr/>
          </a:p>
        </p:txBody>
      </p:sp>
      <p:sp>
        <p:nvSpPr>
          <p:cNvPr id="504" name="Shape 504"/>
          <p:cNvSpPr>
            <a:spLocks noGrp="1"/>
          </p:cNvSpPr>
          <p:nvPr>
            <p:ph type="body" sz="quarter" idx="1"/>
          </p:nvPr>
        </p:nvSpPr>
        <p:spPr>
          <a:prstGeom prst="rect">
            <a:avLst/>
          </a:prstGeom>
        </p:spPr>
        <p:txBody>
          <a:bodyPr/>
          <a:lstStyle/>
          <a:p>
            <a:pPr marL="266700" indent="-266700">
              <a:buSzPct val="100000"/>
              <a:buFont typeface="Wingdings"/>
              <a:buChar char="❑"/>
            </a:pPr>
            <a:r>
              <a:t>Other contents of the mandate are limits, whether it is allowed to hedge etc. Incorporate a local example of a fund and talk through the components of the mandate</a:t>
            </a:r>
          </a:p>
          <a:p>
            <a:pPr marL="266700" indent="-266700">
              <a:buSzPct val="100000"/>
              <a:buFont typeface="Wingdings"/>
              <a:buChar char="❑"/>
            </a:pPr>
            <a:r>
              <a:t>Wording of the mandate should not be too specific </a:t>
            </a:r>
          </a:p>
        </p:txBody>
      </p:sp>
    </p:spTree>
    <p:extLst>
      <p:ext uri="{BB962C8B-B14F-4D97-AF65-F5344CB8AC3E}">
        <p14:creationId xmlns:p14="http://schemas.microsoft.com/office/powerpoint/2010/main" val="29826925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Shape 509"/>
          <p:cNvSpPr>
            <a:spLocks noGrp="1" noRot="1" noChangeAspect="1"/>
          </p:cNvSpPr>
          <p:nvPr>
            <p:ph type="sldImg"/>
          </p:nvPr>
        </p:nvSpPr>
        <p:spPr>
          <a:xfrm>
            <a:off x="952500" y="685800"/>
            <a:ext cx="4953000" cy="3429000"/>
          </a:xfrm>
          <a:prstGeom prst="rect">
            <a:avLst/>
          </a:prstGeom>
        </p:spPr>
        <p:txBody>
          <a:bodyPr/>
          <a:lstStyle/>
          <a:p>
            <a:endParaRPr/>
          </a:p>
        </p:txBody>
      </p:sp>
      <p:sp>
        <p:nvSpPr>
          <p:cNvPr id="510" name="Shape 510"/>
          <p:cNvSpPr>
            <a:spLocks noGrp="1"/>
          </p:cNvSpPr>
          <p:nvPr>
            <p:ph type="body" sz="quarter" idx="1"/>
          </p:nvPr>
        </p:nvSpPr>
        <p:spPr>
          <a:prstGeom prst="rect">
            <a:avLst/>
          </a:prstGeom>
        </p:spPr>
        <p:txBody>
          <a:bodyPr/>
          <a:lstStyle>
            <a:lvl1pPr marL="266700" indent="-266700">
              <a:buSzPct val="100000"/>
              <a:buFont typeface="Wingdings"/>
              <a:buChar char="❑"/>
            </a:lvl1pPr>
          </a:lstStyle>
          <a:p>
            <a:r>
              <a:t>Systemic risk is the risk associated with the market itself.Non-systemic risk is risk that can be diversified</a:t>
            </a:r>
          </a:p>
        </p:txBody>
      </p:sp>
    </p:spTree>
    <p:extLst>
      <p:ext uri="{BB962C8B-B14F-4D97-AF65-F5344CB8AC3E}">
        <p14:creationId xmlns:p14="http://schemas.microsoft.com/office/powerpoint/2010/main" val="11233533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Shape 522"/>
          <p:cNvSpPr>
            <a:spLocks noGrp="1" noRot="1" noChangeAspect="1"/>
          </p:cNvSpPr>
          <p:nvPr>
            <p:ph type="sldImg"/>
          </p:nvPr>
        </p:nvSpPr>
        <p:spPr>
          <a:xfrm>
            <a:off x="952500" y="685800"/>
            <a:ext cx="4953000" cy="3429000"/>
          </a:xfrm>
          <a:prstGeom prst="rect">
            <a:avLst/>
          </a:prstGeom>
        </p:spPr>
        <p:txBody>
          <a:bodyPr/>
          <a:lstStyle/>
          <a:p>
            <a:endParaRPr/>
          </a:p>
        </p:txBody>
      </p:sp>
      <p:sp>
        <p:nvSpPr>
          <p:cNvPr id="523" name="Shape 523"/>
          <p:cNvSpPr>
            <a:spLocks noGrp="1"/>
          </p:cNvSpPr>
          <p:nvPr>
            <p:ph type="body" sz="quarter" idx="1"/>
          </p:nvPr>
        </p:nvSpPr>
        <p:spPr>
          <a:prstGeom prst="rect">
            <a:avLst/>
          </a:prstGeom>
        </p:spPr>
        <p:txBody>
          <a:bodyPr/>
          <a:lstStyle/>
          <a:p>
            <a:pPr marL="266700" indent="-266700">
              <a:buSzPct val="100000"/>
              <a:buFont typeface="Wingdings"/>
              <a:buChar char="❑"/>
            </a:pPr>
            <a:r>
              <a:rPr dirty="0"/>
              <a:t>Liquidity depends on immediate needs for cash, the amount it currently has, available lines of credit and ease with which assets can be transformed into cash</a:t>
            </a:r>
          </a:p>
          <a:p>
            <a:pPr marL="266700" indent="-266700">
              <a:buSzPct val="100000"/>
              <a:buFont typeface="Wingdings"/>
              <a:buChar char="❑"/>
            </a:pPr>
            <a:r>
              <a:rPr dirty="0"/>
              <a:t>Liquidity is linked to internal and external risk factors and controls</a:t>
            </a:r>
          </a:p>
          <a:p>
            <a:pPr marL="266700" indent="-266700">
              <a:buSzPct val="100000"/>
              <a:buFont typeface="Wingdings"/>
              <a:buChar char="❑"/>
            </a:pPr>
            <a:r>
              <a:rPr dirty="0"/>
              <a:t>Has similarity with operational risk - difficult to quantify. </a:t>
            </a:r>
          </a:p>
          <a:p>
            <a:pPr marL="266700" indent="-266700">
              <a:buSzPct val="100000"/>
              <a:buFont typeface="Wingdings"/>
              <a:buChar char="❑"/>
            </a:pPr>
            <a:r>
              <a:rPr dirty="0"/>
              <a:t>Impaired liquidity may lead to insolvency. Use case study on page 159 and include a local example </a:t>
            </a:r>
          </a:p>
          <a:p>
            <a:pPr marL="266700" indent="-266700">
              <a:buSzPct val="100000"/>
              <a:buFont typeface="Wingdings"/>
              <a:buChar char="❑"/>
            </a:pPr>
            <a:r>
              <a:rPr dirty="0"/>
              <a:t>Maturity ladder - see example on page 162</a:t>
            </a:r>
          </a:p>
          <a:p>
            <a:pPr marL="266700" indent="-266700">
              <a:buSzPct val="100000"/>
              <a:buFont typeface="Wingdings"/>
              <a:buChar char="❑"/>
            </a:pPr>
            <a:r>
              <a:rPr dirty="0"/>
              <a:t>Actual and </a:t>
            </a:r>
            <a:r>
              <a:rPr dirty="0" err="1"/>
              <a:t>contractural</a:t>
            </a:r>
            <a:r>
              <a:rPr dirty="0"/>
              <a:t> cash receipts differ from maturity ladder since not all cash flows from instruments can be estimated with certainty</a:t>
            </a:r>
          </a:p>
          <a:p>
            <a:pPr marL="266700" indent="-266700">
              <a:buSzPct val="100000"/>
              <a:buFont typeface="Wingdings"/>
              <a:buChar char="❑"/>
            </a:pPr>
            <a:r>
              <a:rPr dirty="0"/>
              <a:t>Use additional examples to clarify </a:t>
            </a:r>
          </a:p>
        </p:txBody>
      </p:sp>
    </p:spTree>
    <p:extLst>
      <p:ext uri="{BB962C8B-B14F-4D97-AF65-F5344CB8AC3E}">
        <p14:creationId xmlns:p14="http://schemas.microsoft.com/office/powerpoint/2010/main" val="418056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Shape 528"/>
          <p:cNvSpPr>
            <a:spLocks noGrp="1" noRot="1" noChangeAspect="1"/>
          </p:cNvSpPr>
          <p:nvPr>
            <p:ph type="sldImg"/>
          </p:nvPr>
        </p:nvSpPr>
        <p:spPr>
          <a:xfrm>
            <a:off x="952500" y="685800"/>
            <a:ext cx="4953000" cy="3429000"/>
          </a:xfrm>
          <a:prstGeom prst="rect">
            <a:avLst/>
          </a:prstGeom>
        </p:spPr>
        <p:txBody>
          <a:bodyPr/>
          <a:lstStyle/>
          <a:p>
            <a:endParaRPr/>
          </a:p>
        </p:txBody>
      </p:sp>
      <p:sp>
        <p:nvSpPr>
          <p:cNvPr id="529" name="Shape 529"/>
          <p:cNvSpPr>
            <a:spLocks noGrp="1"/>
          </p:cNvSpPr>
          <p:nvPr>
            <p:ph type="body" sz="quarter" idx="1"/>
          </p:nvPr>
        </p:nvSpPr>
        <p:spPr>
          <a:prstGeom prst="rect">
            <a:avLst/>
          </a:prstGeom>
        </p:spPr>
        <p:txBody>
          <a:bodyPr/>
          <a:lstStyle/>
          <a:p>
            <a:pPr marL="266700" indent="-266700">
              <a:buSzPct val="100000"/>
              <a:buFont typeface="Wingdings"/>
              <a:buChar char="❑"/>
            </a:pPr>
            <a:r>
              <a:t>See illustration on page 166. Possible to create an exercise for participants around the same</a:t>
            </a:r>
          </a:p>
          <a:p>
            <a:pPr marL="266700" indent="-266700">
              <a:buSzPct val="100000"/>
              <a:buFont typeface="Wingdings"/>
              <a:buChar char="❑"/>
            </a:pPr>
            <a:r>
              <a:t>A liquidity gap is any net cashflow for a bracket. </a:t>
            </a:r>
          </a:p>
          <a:p>
            <a:pPr marL="266700" indent="-266700">
              <a:buSzPct val="100000"/>
              <a:buFont typeface="Wingdings"/>
              <a:buChar char="❑"/>
            </a:pPr>
            <a:r>
              <a:t>Shortcoming: does not consider credit risk and assumes all cashflows will occur when forecast</a:t>
            </a:r>
          </a:p>
          <a:p>
            <a:pPr marL="266700" indent="-266700">
              <a:buSzPct val="100000"/>
              <a:buFont typeface="Wingdings"/>
              <a:buChar char="❑"/>
            </a:pPr>
            <a:r>
              <a:t>Stress test results to be used to manage risks</a:t>
            </a:r>
          </a:p>
          <a:p>
            <a:pPr marL="266700" indent="-266700">
              <a:buSzPct val="100000"/>
              <a:buFont typeface="Wingdings"/>
              <a:buChar char="❑"/>
            </a:pPr>
            <a:r>
              <a:t>Stress test can be based on historical data and/or subjective assumptions about future events</a:t>
            </a:r>
          </a:p>
          <a:p>
            <a:pPr marL="266700" indent="-266700">
              <a:buSzPct val="100000"/>
              <a:buFont typeface="Wingdings"/>
              <a:buChar char="❑"/>
            </a:pPr>
            <a:r>
              <a:t>Expected future funding requirements can be based on historical patterns. statistical analysis, subjective high-level projections, and customer-by-customer assessments</a:t>
            </a:r>
          </a:p>
        </p:txBody>
      </p:sp>
    </p:spTree>
    <p:extLst>
      <p:ext uri="{BB962C8B-B14F-4D97-AF65-F5344CB8AC3E}">
        <p14:creationId xmlns:p14="http://schemas.microsoft.com/office/powerpoint/2010/main" val="11173063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Shape 538"/>
          <p:cNvSpPr>
            <a:spLocks noGrp="1" noRot="1" noChangeAspect="1"/>
          </p:cNvSpPr>
          <p:nvPr>
            <p:ph type="sldImg"/>
          </p:nvPr>
        </p:nvSpPr>
        <p:spPr>
          <a:xfrm>
            <a:off x="952500" y="685800"/>
            <a:ext cx="4953000" cy="3429000"/>
          </a:xfrm>
          <a:prstGeom prst="rect">
            <a:avLst/>
          </a:prstGeom>
        </p:spPr>
        <p:txBody>
          <a:bodyPr/>
          <a:lstStyle/>
          <a:p>
            <a:endParaRPr/>
          </a:p>
        </p:txBody>
      </p:sp>
      <p:sp>
        <p:nvSpPr>
          <p:cNvPr id="539" name="Shape 539"/>
          <p:cNvSpPr>
            <a:spLocks noGrp="1"/>
          </p:cNvSpPr>
          <p:nvPr>
            <p:ph type="body" sz="quarter" idx="1"/>
          </p:nvPr>
        </p:nvSpPr>
        <p:spPr>
          <a:prstGeom prst="rect">
            <a:avLst/>
          </a:prstGeom>
        </p:spPr>
        <p:txBody>
          <a:bodyPr/>
          <a:lstStyle/>
          <a:p>
            <a:pPr marL="266700" indent="-266700">
              <a:buSzPct val="100000"/>
              <a:buFont typeface="Wingdings"/>
              <a:buChar char="❑"/>
            </a:pPr>
            <a:r>
              <a:t>Use examples for scenario analysis to highlight going concern, bank specific crisis and general market crisis. (see page 171/2)</a:t>
            </a:r>
          </a:p>
          <a:p>
            <a:pPr marL="266700" indent="-266700">
              <a:buSzPct val="100000"/>
              <a:buFont typeface="Wingdings"/>
              <a:buChar char="❑"/>
            </a:pPr>
            <a:r>
              <a:t>Liquidity resources should be diversified according to the tup of liquidity instruments held, currency, counterparties, liability term structure and the availability of markets</a:t>
            </a:r>
          </a:p>
          <a:p>
            <a:pPr marL="266700" indent="-266700">
              <a:buSzPct val="100000"/>
              <a:buFont typeface="Wingdings"/>
              <a:buChar char="❑"/>
            </a:pPr>
            <a:r>
              <a:t>In periods of stress diversification can be compromised. Consider, for example, the financial crisis as an example</a:t>
            </a:r>
          </a:p>
          <a:p>
            <a:pPr marL="266700" indent="-266700">
              <a:buSzPct val="100000"/>
              <a:buFont typeface="Wingdings"/>
              <a:buChar char="❑"/>
            </a:pPr>
            <a:endParaRPr/>
          </a:p>
        </p:txBody>
      </p:sp>
    </p:spTree>
    <p:extLst>
      <p:ext uri="{BB962C8B-B14F-4D97-AF65-F5344CB8AC3E}">
        <p14:creationId xmlns:p14="http://schemas.microsoft.com/office/powerpoint/2010/main" val="23796559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Shape 544"/>
          <p:cNvSpPr>
            <a:spLocks noGrp="1" noRot="1" noChangeAspect="1"/>
          </p:cNvSpPr>
          <p:nvPr>
            <p:ph type="sldImg"/>
          </p:nvPr>
        </p:nvSpPr>
        <p:spPr>
          <a:xfrm>
            <a:off x="952500" y="685800"/>
            <a:ext cx="4953000" cy="3429000"/>
          </a:xfrm>
          <a:prstGeom prst="rect">
            <a:avLst/>
          </a:prstGeom>
        </p:spPr>
        <p:txBody>
          <a:bodyPr/>
          <a:lstStyle/>
          <a:p>
            <a:endParaRPr/>
          </a:p>
        </p:txBody>
      </p:sp>
      <p:sp>
        <p:nvSpPr>
          <p:cNvPr id="545" name="Shape 545"/>
          <p:cNvSpPr>
            <a:spLocks noGrp="1"/>
          </p:cNvSpPr>
          <p:nvPr>
            <p:ph type="body" sz="quarter" idx="1"/>
          </p:nvPr>
        </p:nvSpPr>
        <p:spPr>
          <a:prstGeom prst="rect">
            <a:avLst/>
          </a:prstGeom>
        </p:spPr>
        <p:txBody>
          <a:bodyPr/>
          <a:lstStyle>
            <a:lvl1pPr marL="266700" indent="-266700">
              <a:buSzPct val="100000"/>
              <a:buFont typeface="Wingdings"/>
              <a:buChar char="❑"/>
            </a:lvl1pPr>
          </a:lstStyle>
          <a:p>
            <a:r>
              <a:t>Use as case to let participants work on in groups or individually. Consider using a different example from the book</a:t>
            </a:r>
          </a:p>
        </p:txBody>
      </p:sp>
    </p:spTree>
    <p:extLst>
      <p:ext uri="{BB962C8B-B14F-4D97-AF65-F5344CB8AC3E}">
        <p14:creationId xmlns:p14="http://schemas.microsoft.com/office/powerpoint/2010/main" val="22437367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Shape 550"/>
          <p:cNvSpPr>
            <a:spLocks noGrp="1" noRot="1" noChangeAspect="1"/>
          </p:cNvSpPr>
          <p:nvPr>
            <p:ph type="sldImg"/>
          </p:nvPr>
        </p:nvSpPr>
        <p:spPr>
          <a:xfrm>
            <a:off x="952500" y="685800"/>
            <a:ext cx="4953000" cy="3429000"/>
          </a:xfrm>
          <a:prstGeom prst="rect">
            <a:avLst/>
          </a:prstGeom>
        </p:spPr>
        <p:txBody>
          <a:bodyPr/>
          <a:lstStyle/>
          <a:p>
            <a:endParaRPr/>
          </a:p>
        </p:txBody>
      </p:sp>
      <p:sp>
        <p:nvSpPr>
          <p:cNvPr id="551" name="Shape 551"/>
          <p:cNvSpPr>
            <a:spLocks noGrp="1"/>
          </p:cNvSpPr>
          <p:nvPr>
            <p:ph type="body" sz="quarter" idx="1"/>
          </p:nvPr>
        </p:nvSpPr>
        <p:spPr>
          <a:prstGeom prst="rect">
            <a:avLst/>
          </a:prstGeom>
        </p:spPr>
        <p:txBody>
          <a:bodyPr/>
          <a:lstStyle/>
          <a:p>
            <a:pPr marL="266700" indent="-266700">
              <a:buSzPct val="100000"/>
              <a:buFont typeface="Wingdings"/>
              <a:buChar char="❑"/>
            </a:pPr>
            <a:r>
              <a:t>Market dislocation is when markets don't react or behave in the way we expect. For example during the financial crisis everyone stopped lending, no matter the price</a:t>
            </a:r>
          </a:p>
          <a:p>
            <a:endParaRPr/>
          </a:p>
          <a:p>
            <a:pPr marL="266700" indent="-266700">
              <a:buSzPct val="100000"/>
              <a:buFont typeface="Wingdings"/>
              <a:buChar char="❑"/>
            </a:pPr>
            <a:endParaRPr/>
          </a:p>
        </p:txBody>
      </p:sp>
    </p:spTree>
    <p:extLst>
      <p:ext uri="{BB962C8B-B14F-4D97-AF65-F5344CB8AC3E}">
        <p14:creationId xmlns:p14="http://schemas.microsoft.com/office/powerpoint/2010/main" val="41649923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559"/>
          <p:cNvSpPr>
            <a:spLocks noGrp="1" noRot="1" noChangeAspect="1"/>
          </p:cNvSpPr>
          <p:nvPr>
            <p:ph type="sldImg"/>
          </p:nvPr>
        </p:nvSpPr>
        <p:spPr>
          <a:xfrm>
            <a:off x="952500" y="685800"/>
            <a:ext cx="4953000" cy="3429000"/>
          </a:xfrm>
          <a:prstGeom prst="rect">
            <a:avLst/>
          </a:prstGeom>
        </p:spPr>
        <p:txBody>
          <a:bodyPr/>
          <a:lstStyle/>
          <a:p>
            <a:endParaRPr/>
          </a:p>
        </p:txBody>
      </p:sp>
      <p:sp>
        <p:nvSpPr>
          <p:cNvPr id="560" name="Shape 560"/>
          <p:cNvSpPr>
            <a:spLocks noGrp="1"/>
          </p:cNvSpPr>
          <p:nvPr>
            <p:ph type="body" sz="quarter" idx="1"/>
          </p:nvPr>
        </p:nvSpPr>
        <p:spPr>
          <a:prstGeom prst="rect">
            <a:avLst/>
          </a:prstGeom>
        </p:spPr>
        <p:txBody>
          <a:bodyPr/>
          <a:lstStyle/>
          <a:p>
            <a:pPr marL="266700" indent="-266700">
              <a:buSzPct val="100000"/>
              <a:buFont typeface="Wingdings"/>
              <a:buChar char="❑"/>
            </a:pPr>
            <a:r>
              <a:rPr dirty="0"/>
              <a:t>Benefits of modelling is that they provide a simplified representation of complex issues</a:t>
            </a:r>
          </a:p>
          <a:p>
            <a:pPr marL="266700" indent="-266700">
              <a:buSzPct val="100000"/>
              <a:buFont typeface="Wingdings"/>
              <a:buChar char="❑"/>
            </a:pPr>
            <a:r>
              <a:rPr dirty="0"/>
              <a:t>Limitations equally steam from their simplification. See case study on LTCM on </a:t>
            </a:r>
            <a:r>
              <a:rPr lang="en-US" dirty="0"/>
              <a:t>chapter 8, section 1.1.1</a:t>
            </a:r>
            <a:r>
              <a:rPr dirty="0"/>
              <a:t>. Include other local examples.</a:t>
            </a:r>
          </a:p>
          <a:p>
            <a:pPr marL="266700" indent="-266700">
              <a:buSzPct val="100000"/>
              <a:buFont typeface="Wingdings"/>
              <a:buChar char="❑"/>
            </a:pPr>
            <a:r>
              <a:rPr dirty="0"/>
              <a:t>Limiting assumptions: Shape of the underlying distribution, the relationship between past and future (history does not necessarily repeat itself) and the state of the business environment at which the model was created.</a:t>
            </a:r>
          </a:p>
          <a:p>
            <a:pPr marL="266700" indent="-266700">
              <a:buSzPct val="100000"/>
              <a:buFont typeface="Wingdings"/>
              <a:buChar char="❑"/>
            </a:pPr>
            <a:r>
              <a:rPr dirty="0"/>
              <a:t>For operational risk scenario modelling explain the figure on </a:t>
            </a:r>
            <a:r>
              <a:rPr lang="en-US" dirty="0"/>
              <a:t>chapter 8, section 1.2.1.</a:t>
            </a:r>
            <a:endParaRPr dirty="0"/>
          </a:p>
          <a:p>
            <a:pPr marL="266700" indent="-266700">
              <a:buSzPct val="100000"/>
              <a:buFont typeface="Wingdings"/>
              <a:buChar char="❑"/>
            </a:pPr>
            <a:r>
              <a:rPr dirty="0"/>
              <a:t>Monte </a:t>
            </a:r>
            <a:r>
              <a:rPr dirty="0" err="1"/>
              <a:t>carlo</a:t>
            </a:r>
            <a:r>
              <a:rPr dirty="0"/>
              <a:t> simulation process first derives the likelihood of the occurrence and then the impacts. See </a:t>
            </a:r>
            <a:r>
              <a:rPr lang="en-US" dirty="0"/>
              <a:t>chapter 8, section 1.2.2.</a:t>
            </a:r>
          </a:p>
          <a:p>
            <a:pPr marL="266700" indent="-266700">
              <a:buSzPct val="100000"/>
              <a:buFont typeface="Wingdings"/>
              <a:buChar char="❑"/>
            </a:pPr>
            <a:r>
              <a:rPr lang="en-US" dirty="0"/>
              <a:t>Steps in market value of risk modelling are to identify the risk factors, select a sample of actual history risk factors, apply those to daily changes and list all resulting portfolio values and identify the value that represents the desired confidence interval</a:t>
            </a:r>
          </a:p>
        </p:txBody>
      </p:sp>
    </p:spTree>
    <p:extLst>
      <p:ext uri="{BB962C8B-B14F-4D97-AF65-F5344CB8AC3E}">
        <p14:creationId xmlns:p14="http://schemas.microsoft.com/office/powerpoint/2010/main" val="20079217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hape 573"/>
          <p:cNvSpPr>
            <a:spLocks noGrp="1" noRot="1" noChangeAspect="1"/>
          </p:cNvSpPr>
          <p:nvPr>
            <p:ph type="sldImg"/>
          </p:nvPr>
        </p:nvSpPr>
        <p:spPr>
          <a:xfrm>
            <a:off x="952500" y="685800"/>
            <a:ext cx="4953000" cy="3429000"/>
          </a:xfrm>
          <a:prstGeom prst="rect">
            <a:avLst/>
          </a:prstGeom>
        </p:spPr>
        <p:txBody>
          <a:bodyPr/>
          <a:lstStyle/>
          <a:p>
            <a:endParaRPr/>
          </a:p>
        </p:txBody>
      </p:sp>
      <p:sp>
        <p:nvSpPr>
          <p:cNvPr id="574" name="Shape 574"/>
          <p:cNvSpPr>
            <a:spLocks noGrp="1"/>
          </p:cNvSpPr>
          <p:nvPr>
            <p:ph type="body" sz="quarter" idx="1"/>
          </p:nvPr>
        </p:nvSpPr>
        <p:spPr>
          <a:prstGeom prst="rect">
            <a:avLst/>
          </a:prstGeom>
        </p:spPr>
        <p:txBody>
          <a:bodyPr/>
          <a:lstStyle>
            <a:lvl1pPr marL="266700" indent="-266700">
              <a:buSzPct val="100000"/>
              <a:buFont typeface="Wingdings"/>
              <a:buChar char="❑"/>
            </a:lvl1pPr>
          </a:lstStyle>
          <a:p>
            <a:r>
              <a:rPr dirty="0"/>
              <a:t>Discuss each of the components. See </a:t>
            </a:r>
            <a:r>
              <a:rPr lang="en-US" dirty="0"/>
              <a:t>chapter 9, section 1.</a:t>
            </a:r>
            <a:endParaRPr dirty="0"/>
          </a:p>
        </p:txBody>
      </p:sp>
    </p:spTree>
    <p:extLst>
      <p:ext uri="{BB962C8B-B14F-4D97-AF65-F5344CB8AC3E}">
        <p14:creationId xmlns:p14="http://schemas.microsoft.com/office/powerpoint/2010/main" val="1804149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952500" y="685800"/>
            <a:ext cx="4953000" cy="3429000"/>
          </a:xfrm>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pPr marL="266700" indent="-266700">
              <a:buSzPct val="100000"/>
              <a:buFont typeface="Wingdings"/>
              <a:buChar char="❑"/>
            </a:pPr>
            <a:r>
              <a:t>EBA definition of strategic risk is: ‘the current or prospective risk to earnings and capital arising from changes in the business environment and from adverse business decisions, improper implementation of decisions or lack of responsiveness to changes in the business environment’ Use any local regulator’s definition if available</a:t>
            </a:r>
          </a:p>
          <a:p>
            <a:endParaRPr/>
          </a:p>
          <a:p>
            <a:pPr marL="266700" indent="-266700">
              <a:buSzPct val="100000"/>
              <a:buFont typeface="Wingdings"/>
              <a:buChar char="❑"/>
            </a:pPr>
            <a:r>
              <a:t>BIS defines operational risk as ‘the risk of loss resulting from inadequate or failed internal processes, people, and systems or from external events’</a:t>
            </a:r>
          </a:p>
        </p:txBody>
      </p:sp>
    </p:spTree>
    <p:extLst>
      <p:ext uri="{BB962C8B-B14F-4D97-AF65-F5344CB8AC3E}">
        <p14:creationId xmlns:p14="http://schemas.microsoft.com/office/powerpoint/2010/main" val="14562103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Shape 579"/>
          <p:cNvSpPr>
            <a:spLocks noGrp="1" noRot="1" noChangeAspect="1"/>
          </p:cNvSpPr>
          <p:nvPr>
            <p:ph type="sldImg"/>
          </p:nvPr>
        </p:nvSpPr>
        <p:spPr>
          <a:xfrm>
            <a:off x="952500" y="685800"/>
            <a:ext cx="4953000" cy="3429000"/>
          </a:xfrm>
          <a:prstGeom prst="rect">
            <a:avLst/>
          </a:prstGeom>
        </p:spPr>
        <p:txBody>
          <a:bodyPr/>
          <a:lstStyle/>
          <a:p>
            <a:endParaRPr/>
          </a:p>
        </p:txBody>
      </p:sp>
      <p:sp>
        <p:nvSpPr>
          <p:cNvPr id="580" name="Shape 580"/>
          <p:cNvSpPr>
            <a:spLocks noGrp="1"/>
          </p:cNvSpPr>
          <p:nvPr>
            <p:ph type="body" sz="quarter" idx="1"/>
          </p:nvPr>
        </p:nvSpPr>
        <p:spPr>
          <a:prstGeom prst="rect">
            <a:avLst/>
          </a:prstGeom>
        </p:spPr>
        <p:txBody>
          <a:bodyPr/>
          <a:lstStyle>
            <a:lvl1pPr marL="266700" indent="-266700">
              <a:buSzPct val="100000"/>
              <a:buFont typeface="Wingdings"/>
              <a:buChar char="❑"/>
            </a:lvl1pPr>
          </a:lstStyle>
          <a:p>
            <a:r>
              <a:t>Setting up the framework is not a one-off exercise, but needs to be reviewed on an on-going basis and amended as required. Any corporate changes need to take into consideration the corporate governance framework. Succession plans need to be in place for each member of the firm’s key committees </a:t>
            </a:r>
          </a:p>
        </p:txBody>
      </p:sp>
    </p:spTree>
    <p:extLst>
      <p:ext uri="{BB962C8B-B14F-4D97-AF65-F5344CB8AC3E}">
        <p14:creationId xmlns:p14="http://schemas.microsoft.com/office/powerpoint/2010/main" val="12237617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Shape 579"/>
          <p:cNvSpPr>
            <a:spLocks noGrp="1" noRot="1" noChangeAspect="1"/>
          </p:cNvSpPr>
          <p:nvPr>
            <p:ph type="sldImg"/>
          </p:nvPr>
        </p:nvSpPr>
        <p:spPr>
          <a:xfrm>
            <a:off x="952500" y="685800"/>
            <a:ext cx="4953000" cy="3429000"/>
          </a:xfrm>
          <a:prstGeom prst="rect">
            <a:avLst/>
          </a:prstGeom>
        </p:spPr>
        <p:txBody>
          <a:bodyPr/>
          <a:lstStyle/>
          <a:p>
            <a:endParaRPr/>
          </a:p>
        </p:txBody>
      </p:sp>
      <p:sp>
        <p:nvSpPr>
          <p:cNvPr id="580" name="Shape 580"/>
          <p:cNvSpPr>
            <a:spLocks noGrp="1"/>
          </p:cNvSpPr>
          <p:nvPr>
            <p:ph type="body" sz="quarter" idx="1"/>
          </p:nvPr>
        </p:nvSpPr>
        <p:spPr>
          <a:prstGeom prst="rect">
            <a:avLst/>
          </a:prstGeom>
        </p:spPr>
        <p:txBody>
          <a:bodyPr/>
          <a:lstStyle>
            <a:lvl1pPr marL="266700" indent="-266700">
              <a:buSzPct val="100000"/>
              <a:buFont typeface="Wingdings"/>
              <a:buChar char="❑"/>
            </a:lvl1pPr>
          </a:lstStyle>
          <a:p>
            <a:r>
              <a:t>Setting up the framework is not a one-off exercise, but needs to be reviewed on an on-going basis and amended as required. Any corporate changes need to take into consideration the corporate governance framework. Succession plans need to be in place for each member of the firm’s key committees </a:t>
            </a:r>
          </a:p>
        </p:txBody>
      </p:sp>
    </p:spTree>
    <p:extLst>
      <p:ext uri="{BB962C8B-B14F-4D97-AF65-F5344CB8AC3E}">
        <p14:creationId xmlns:p14="http://schemas.microsoft.com/office/powerpoint/2010/main" val="20162076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Shape 585"/>
          <p:cNvSpPr>
            <a:spLocks noGrp="1" noRot="1" noChangeAspect="1"/>
          </p:cNvSpPr>
          <p:nvPr>
            <p:ph type="sldImg"/>
          </p:nvPr>
        </p:nvSpPr>
        <p:spPr>
          <a:xfrm>
            <a:off x="952500" y="685800"/>
            <a:ext cx="4953000" cy="3429000"/>
          </a:xfrm>
          <a:prstGeom prst="rect">
            <a:avLst/>
          </a:prstGeom>
        </p:spPr>
        <p:txBody>
          <a:bodyPr/>
          <a:lstStyle/>
          <a:p>
            <a:endParaRPr/>
          </a:p>
        </p:txBody>
      </p:sp>
      <p:sp>
        <p:nvSpPr>
          <p:cNvPr id="586" name="Shape 586"/>
          <p:cNvSpPr>
            <a:spLocks noGrp="1"/>
          </p:cNvSpPr>
          <p:nvPr>
            <p:ph type="body" sz="quarter" idx="1"/>
          </p:nvPr>
        </p:nvSpPr>
        <p:spPr>
          <a:prstGeom prst="rect">
            <a:avLst/>
          </a:prstGeom>
        </p:spPr>
        <p:txBody>
          <a:bodyPr/>
          <a:lstStyle/>
          <a:p>
            <a:pPr marL="266700" indent="-266700">
              <a:buSzPct val="100000"/>
              <a:buFont typeface="Wingdings"/>
              <a:buChar char="❑"/>
            </a:pPr>
            <a:r>
              <a:t>According to Principle 12 of the BIS Corporate governance principles for banks, they need to publish information such as board structure, basic ownership structure, organisation structure, incentive structure, business conducts, conflicts of interest policy</a:t>
            </a:r>
          </a:p>
          <a:p>
            <a:pPr marL="266700" indent="-266700">
              <a:buSzPct val="100000"/>
              <a:buFont typeface="Wingdings"/>
              <a:buChar char="❑"/>
            </a:pPr>
            <a:r>
              <a:t>Integrity, ethics and social responsibility is also related to the firm’s reputation and potential repetitional risk</a:t>
            </a:r>
          </a:p>
          <a:p>
            <a:pPr marL="266700" indent="-266700">
              <a:buSzPct val="100000"/>
              <a:buFont typeface="Wingdings"/>
              <a:buChar char="❑"/>
            </a:pPr>
            <a:r>
              <a:t>Education is needed across the firm, but in different ways. Boards, for example, need to be given the means to understand risk management and the firm’s performance against it, staff need to understand their role in the overall process</a:t>
            </a:r>
          </a:p>
          <a:p>
            <a:pPr marL="266700" indent="-266700">
              <a:buSzPct val="100000"/>
              <a:buFont typeface="Wingdings"/>
              <a:buChar char="❑"/>
            </a:pPr>
            <a:r>
              <a:t>When firms understand their risk, it is easier to manage. Organisations need to understand risk management is more than just a methodology </a:t>
            </a:r>
          </a:p>
          <a:p>
            <a:pPr marL="266700" indent="-266700">
              <a:buSzPct val="100000"/>
              <a:buFont typeface="Wingdings"/>
              <a:buChar char="❑"/>
            </a:pPr>
            <a:r>
              <a:t>Moral hazard is the possibility that people wildcat differently when they are protected from the effects of the risk they take. It is, for example, easier to make a bet with money that is not yours. </a:t>
            </a:r>
          </a:p>
        </p:txBody>
      </p:sp>
    </p:spTree>
    <p:extLst>
      <p:ext uri="{BB962C8B-B14F-4D97-AF65-F5344CB8AC3E}">
        <p14:creationId xmlns:p14="http://schemas.microsoft.com/office/powerpoint/2010/main" val="19668221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Shape 585"/>
          <p:cNvSpPr>
            <a:spLocks noGrp="1" noRot="1" noChangeAspect="1"/>
          </p:cNvSpPr>
          <p:nvPr>
            <p:ph type="sldImg"/>
          </p:nvPr>
        </p:nvSpPr>
        <p:spPr>
          <a:xfrm>
            <a:off x="952500" y="685800"/>
            <a:ext cx="4953000" cy="3429000"/>
          </a:xfrm>
          <a:prstGeom prst="rect">
            <a:avLst/>
          </a:prstGeom>
        </p:spPr>
        <p:txBody>
          <a:bodyPr/>
          <a:lstStyle/>
          <a:p>
            <a:endParaRPr/>
          </a:p>
        </p:txBody>
      </p:sp>
      <p:sp>
        <p:nvSpPr>
          <p:cNvPr id="586" name="Shape 586"/>
          <p:cNvSpPr>
            <a:spLocks noGrp="1"/>
          </p:cNvSpPr>
          <p:nvPr>
            <p:ph type="body" sz="quarter" idx="1"/>
          </p:nvPr>
        </p:nvSpPr>
        <p:spPr>
          <a:prstGeom prst="rect">
            <a:avLst/>
          </a:prstGeom>
        </p:spPr>
        <p:txBody>
          <a:bodyPr/>
          <a:lstStyle/>
          <a:p>
            <a:pPr marL="266700" indent="-266700">
              <a:buSzPct val="100000"/>
              <a:buFont typeface="Wingdings"/>
              <a:buChar char="❑"/>
            </a:pPr>
            <a:r>
              <a:t>According to Principle 12 of the BIS Corporate governance principles for banks, they need to publish information such as board structure, basic ownership structure, organisation structure, incentive structure, business conducts, conflicts of interest policy</a:t>
            </a:r>
          </a:p>
          <a:p>
            <a:pPr marL="266700" indent="-266700">
              <a:buSzPct val="100000"/>
              <a:buFont typeface="Wingdings"/>
              <a:buChar char="❑"/>
            </a:pPr>
            <a:r>
              <a:t>Integrity, ethics and social responsibility is also related to the firm’s reputation and potential repetitional risk</a:t>
            </a:r>
          </a:p>
          <a:p>
            <a:pPr marL="266700" indent="-266700">
              <a:buSzPct val="100000"/>
              <a:buFont typeface="Wingdings"/>
              <a:buChar char="❑"/>
            </a:pPr>
            <a:r>
              <a:t>Education is needed across the firm, but in different ways. Boards, for example, need to be given the means to understand risk management and the firm’s performance against it, staff need to understand their role in the overall process</a:t>
            </a:r>
          </a:p>
          <a:p>
            <a:pPr marL="266700" indent="-266700">
              <a:buSzPct val="100000"/>
              <a:buFont typeface="Wingdings"/>
              <a:buChar char="❑"/>
            </a:pPr>
            <a:r>
              <a:t>When firms understand their risk, it is easier to manage. Organisations need to understand risk management is more than just a methodology </a:t>
            </a:r>
          </a:p>
          <a:p>
            <a:pPr marL="266700" indent="-266700">
              <a:buSzPct val="100000"/>
              <a:buFont typeface="Wingdings"/>
              <a:buChar char="❑"/>
            </a:pPr>
            <a:r>
              <a:t>Moral hazard is the possibility that people wildcat differently when they are protected from the effects of the risk they take. It is, for example, easier to make a bet with money that is not yours. </a:t>
            </a:r>
          </a:p>
        </p:txBody>
      </p:sp>
    </p:spTree>
    <p:extLst>
      <p:ext uri="{BB962C8B-B14F-4D97-AF65-F5344CB8AC3E}">
        <p14:creationId xmlns:p14="http://schemas.microsoft.com/office/powerpoint/2010/main" val="11128027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Shape 594"/>
          <p:cNvSpPr>
            <a:spLocks noGrp="1" noRot="1" noChangeAspect="1"/>
          </p:cNvSpPr>
          <p:nvPr>
            <p:ph type="sldImg"/>
          </p:nvPr>
        </p:nvSpPr>
        <p:spPr>
          <a:xfrm>
            <a:off x="952500" y="685800"/>
            <a:ext cx="4953000" cy="3429000"/>
          </a:xfrm>
          <a:prstGeom prst="rect">
            <a:avLst/>
          </a:prstGeom>
        </p:spPr>
        <p:txBody>
          <a:bodyPr/>
          <a:lstStyle/>
          <a:p>
            <a:endParaRPr/>
          </a:p>
        </p:txBody>
      </p:sp>
      <p:sp>
        <p:nvSpPr>
          <p:cNvPr id="595" name="Shape 595"/>
          <p:cNvSpPr>
            <a:spLocks noGrp="1"/>
          </p:cNvSpPr>
          <p:nvPr>
            <p:ph type="body" sz="quarter" idx="1"/>
          </p:nvPr>
        </p:nvSpPr>
        <p:spPr>
          <a:prstGeom prst="rect">
            <a:avLst/>
          </a:prstGeom>
        </p:spPr>
        <p:txBody>
          <a:bodyPr/>
          <a:lstStyle>
            <a:lvl1pPr marL="266700" indent="-266700">
              <a:buSzPct val="100000"/>
              <a:buFont typeface="Wingdings"/>
              <a:buChar char="❑"/>
            </a:lvl1pPr>
          </a:lstStyle>
          <a:p>
            <a:r>
              <a:t>Because ERM integrates management of all risks, corporate governance personnel can have a single view of the firm’s risk profile</a:t>
            </a:r>
          </a:p>
        </p:txBody>
      </p:sp>
    </p:spTree>
    <p:extLst>
      <p:ext uri="{BB962C8B-B14F-4D97-AF65-F5344CB8AC3E}">
        <p14:creationId xmlns:p14="http://schemas.microsoft.com/office/powerpoint/2010/main" val="31777161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Shape 600"/>
          <p:cNvSpPr>
            <a:spLocks noGrp="1" noRot="1" noChangeAspect="1"/>
          </p:cNvSpPr>
          <p:nvPr>
            <p:ph type="sldImg"/>
          </p:nvPr>
        </p:nvSpPr>
        <p:spPr>
          <a:xfrm>
            <a:off x="952500" y="685800"/>
            <a:ext cx="4953000" cy="3429000"/>
          </a:xfrm>
          <a:prstGeom prst="rect">
            <a:avLst/>
          </a:prstGeom>
        </p:spPr>
        <p:txBody>
          <a:bodyPr/>
          <a:lstStyle/>
          <a:p>
            <a:endParaRPr/>
          </a:p>
        </p:txBody>
      </p:sp>
      <p:sp>
        <p:nvSpPr>
          <p:cNvPr id="601" name="Shape 601"/>
          <p:cNvSpPr>
            <a:spLocks noGrp="1"/>
          </p:cNvSpPr>
          <p:nvPr>
            <p:ph type="body" sz="quarter" idx="1"/>
          </p:nvPr>
        </p:nvSpPr>
        <p:spPr>
          <a:prstGeom prst="rect">
            <a:avLst/>
          </a:prstGeom>
        </p:spPr>
        <p:txBody>
          <a:bodyPr/>
          <a:lstStyle/>
          <a:p>
            <a:pPr marL="266700" indent="-266700">
              <a:buSzPct val="100000"/>
              <a:buFont typeface="Wingdings"/>
              <a:buChar char="❑"/>
            </a:pPr>
            <a:r>
              <a:rPr dirty="0"/>
              <a:t>Industry regulations like Basel Accord Pillar 2 drives firms towards ERM type approach. First step of ICAAP is to define and quantify the firm’s overall exposure across all risk types which is what ERM tries to achieve.</a:t>
            </a:r>
          </a:p>
          <a:p>
            <a:pPr marL="266700" indent="-266700">
              <a:buSzPct val="100000"/>
              <a:buFont typeface="Wingdings"/>
              <a:buChar char="❑"/>
            </a:pPr>
            <a:r>
              <a:rPr dirty="0"/>
              <a:t>All risks are managed at the appropriate level within the </a:t>
            </a:r>
            <a:r>
              <a:rPr dirty="0" err="1"/>
              <a:t>organisation</a:t>
            </a:r>
            <a:r>
              <a:rPr dirty="0"/>
              <a:t> and only exceptions are escalated.</a:t>
            </a:r>
          </a:p>
          <a:p>
            <a:pPr marL="266700" indent="-266700">
              <a:buSzPct val="100000"/>
              <a:buFont typeface="Wingdings"/>
              <a:buChar char="❑"/>
            </a:pPr>
            <a:r>
              <a:rPr dirty="0"/>
              <a:t>Combining the data is challenging as it needs to distinguish between firm and client risk to ensure no double counting and/or </a:t>
            </a:r>
            <a:r>
              <a:rPr dirty="0" err="1"/>
              <a:t>overinflation</a:t>
            </a:r>
            <a:r>
              <a:rPr dirty="0"/>
              <a:t> of risk</a:t>
            </a:r>
          </a:p>
        </p:txBody>
      </p:sp>
    </p:spTree>
    <p:extLst>
      <p:ext uri="{BB962C8B-B14F-4D97-AF65-F5344CB8AC3E}">
        <p14:creationId xmlns:p14="http://schemas.microsoft.com/office/powerpoint/2010/main" val="10485609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Shape 612"/>
          <p:cNvSpPr>
            <a:spLocks noGrp="1" noRot="1" noChangeAspect="1"/>
          </p:cNvSpPr>
          <p:nvPr>
            <p:ph type="sldImg"/>
          </p:nvPr>
        </p:nvSpPr>
        <p:spPr>
          <a:xfrm>
            <a:off x="952500" y="685800"/>
            <a:ext cx="4953000" cy="3429000"/>
          </a:xfrm>
          <a:prstGeom prst="rect">
            <a:avLst/>
          </a:prstGeom>
        </p:spPr>
        <p:txBody>
          <a:bodyPr/>
          <a:lstStyle/>
          <a:p>
            <a:endParaRPr/>
          </a:p>
        </p:txBody>
      </p:sp>
      <p:sp>
        <p:nvSpPr>
          <p:cNvPr id="613" name="Shape 613"/>
          <p:cNvSpPr>
            <a:spLocks noGrp="1"/>
          </p:cNvSpPr>
          <p:nvPr>
            <p:ph type="body" sz="quarter" idx="1"/>
          </p:nvPr>
        </p:nvSpPr>
        <p:spPr>
          <a:prstGeom prst="rect">
            <a:avLst/>
          </a:prstGeom>
        </p:spPr>
        <p:txBody>
          <a:bodyPr/>
          <a:lstStyle/>
          <a:p>
            <a:pPr marL="266700" indent="-266700">
              <a:spcBef>
                <a:spcPts val="0"/>
              </a:spcBef>
              <a:buSzPct val="100000"/>
              <a:buFont typeface="Wingdings"/>
              <a:buChar char="❑"/>
            </a:pPr>
            <a:r>
              <a:t>Conclude with hints and tips on examination preparation.</a:t>
            </a:r>
          </a:p>
          <a:p>
            <a:pPr marL="266700" indent="-266700">
              <a:spcBef>
                <a:spcPts val="0"/>
              </a:spcBef>
              <a:buSzPct val="100000"/>
              <a:buFont typeface="Wingdings"/>
              <a:buChar char="❑"/>
            </a:pPr>
            <a:endParaRPr/>
          </a:p>
          <a:p>
            <a:pPr marL="266700" indent="-266700">
              <a:spcBef>
                <a:spcPts val="0"/>
              </a:spcBef>
              <a:buSzPct val="100000"/>
              <a:buFont typeface="Wingdings"/>
              <a:buChar char="❑"/>
            </a:pPr>
            <a:r>
              <a:t>Ensure candidates are aware of the sample exam screens available on the CISI website and that they go through these before the exam. Consider logging in and showing these and suggesting exam tips.</a:t>
            </a:r>
          </a:p>
          <a:p>
            <a:pPr marL="266700" indent="-266700">
              <a:spcBef>
                <a:spcPts val="0"/>
              </a:spcBef>
              <a:buSzPct val="100000"/>
              <a:buFont typeface="Wingdings"/>
              <a:buChar char="❑"/>
            </a:pPr>
            <a:endParaRPr/>
          </a:p>
          <a:p>
            <a:pPr marL="266700" indent="-266700">
              <a:spcBef>
                <a:spcPts val="0"/>
              </a:spcBef>
              <a:buSzPct val="100000"/>
              <a:buFont typeface="Wingdings"/>
              <a:buChar char="❑"/>
            </a:pPr>
            <a:r>
              <a:t>The first screen looks like this.</a:t>
            </a:r>
          </a:p>
        </p:txBody>
      </p:sp>
    </p:spTree>
    <p:extLst>
      <p:ext uri="{BB962C8B-B14F-4D97-AF65-F5344CB8AC3E}">
        <p14:creationId xmlns:p14="http://schemas.microsoft.com/office/powerpoint/2010/main" val="216408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952500" y="685800"/>
            <a:ext cx="4953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pPr marL="266700" indent="-266700">
              <a:buSzPct val="100000"/>
              <a:buFont typeface="Wingdings"/>
              <a:buChar char="❑"/>
            </a:pPr>
            <a:r>
              <a:t>Stress testing - vary one input factor at a time observing the impact. For example an increase in house prices of 15%</a:t>
            </a:r>
          </a:p>
          <a:p>
            <a:pPr marL="266700" indent="-266700">
              <a:buSzPct val="100000"/>
              <a:buFont typeface="Wingdings"/>
              <a:buChar char="❑"/>
            </a:pPr>
            <a:r>
              <a:t>Scenario analysis - consider a set of realistic scenarios for example a change in economic growth of +2%</a:t>
            </a:r>
          </a:p>
          <a:p>
            <a:r>
              <a:t>Illustrate with examples</a:t>
            </a:r>
          </a:p>
        </p:txBody>
      </p:sp>
    </p:spTree>
    <p:extLst>
      <p:ext uri="{BB962C8B-B14F-4D97-AF65-F5344CB8AC3E}">
        <p14:creationId xmlns:p14="http://schemas.microsoft.com/office/powerpoint/2010/main" val="117984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952500" y="685800"/>
            <a:ext cx="4953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pPr marL="266700" indent="-266700">
              <a:buSzPct val="100000"/>
              <a:buFont typeface="Wingdings"/>
              <a:buChar char="❑"/>
            </a:pPr>
            <a:r>
              <a:rPr dirty="0"/>
              <a:t>Internal and external risk drivers cannot fully be seen in isolation</a:t>
            </a:r>
          </a:p>
          <a:p>
            <a:pPr marL="266700" indent="-266700">
              <a:buSzPct val="100000"/>
              <a:buFont typeface="Wingdings"/>
              <a:buChar char="❑"/>
            </a:pPr>
            <a:r>
              <a:rPr dirty="0"/>
              <a:t>Highlight other examples as well as ways to reduce risk</a:t>
            </a:r>
          </a:p>
        </p:txBody>
      </p:sp>
    </p:spTree>
    <p:extLst>
      <p:ext uri="{BB962C8B-B14F-4D97-AF65-F5344CB8AC3E}">
        <p14:creationId xmlns:p14="http://schemas.microsoft.com/office/powerpoint/2010/main" val="184641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4491" y="2404534"/>
            <a:ext cx="6310636" cy="1646302"/>
          </a:xfrm>
        </p:spPr>
        <p:txBody>
          <a:bodyPr anchor="b">
            <a:noAutofit/>
          </a:bodyPr>
          <a:lstStyle>
            <a:lvl1pPr algn="r">
              <a:defRPr sz="405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24491" y="4050843"/>
            <a:ext cx="6310636" cy="1096899"/>
          </a:xfrm>
        </p:spPr>
        <p:txBody>
          <a:bodyPr anchor="t"/>
          <a:lstStyle>
            <a:lvl1pPr marL="0" indent="0" algn="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2"/>
          <a:stretch>
            <a:fillRect/>
          </a:stretch>
        </p:blipFill>
        <p:spPr>
          <a:xfrm>
            <a:off x="8102345" y="0"/>
            <a:ext cx="1803655" cy="685800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553" y="313636"/>
            <a:ext cx="1205629" cy="718330"/>
          </a:xfrm>
          <a:prstGeom prst="rect">
            <a:avLst/>
          </a:prstGeom>
        </p:spPr>
      </p:pic>
      <p:sp>
        <p:nvSpPr>
          <p:cNvPr id="22" name="Rectangle 21"/>
          <p:cNvSpPr/>
          <p:nvPr/>
        </p:nvSpPr>
        <p:spPr>
          <a:xfrm flipH="1">
            <a:off x="8021845" y="0"/>
            <a:ext cx="80500" cy="6858000"/>
          </a:xfrm>
          <a:prstGeom prst="rect">
            <a:avLst/>
          </a:prstGeom>
          <a:solidFill>
            <a:srgbClr val="7C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4" name="Slide Number Placeholder 3"/>
          <p:cNvSpPr>
            <a:spLocks noGrp="1"/>
          </p:cNvSpPr>
          <p:nvPr>
            <p:ph type="sldNum" sz="quarter" idx="10"/>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429725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50335" y="609600"/>
            <a:ext cx="6984793"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50335" y="4470400"/>
            <a:ext cx="6984793"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pic>
        <p:nvPicPr>
          <p:cNvPr id="7" name="Picture 6"/>
          <p:cNvPicPr>
            <a:picLocks noChangeAspect="1"/>
          </p:cNvPicPr>
          <p:nvPr/>
        </p:nvPicPr>
        <p:blipFill>
          <a:blip r:embed="rId2"/>
          <a:stretch>
            <a:fillRect/>
          </a:stretch>
        </p:blipFill>
        <p:spPr>
          <a:xfrm>
            <a:off x="0" y="5925241"/>
            <a:ext cx="9906000" cy="93276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259" y="6120889"/>
            <a:ext cx="908759" cy="541452"/>
          </a:xfrm>
          <a:prstGeom prst="rect">
            <a:avLst/>
          </a:prstGeom>
        </p:spPr>
      </p:pic>
      <p:sp>
        <p:nvSpPr>
          <p:cNvPr id="9" name="Rectangle 8"/>
          <p:cNvSpPr/>
          <p:nvPr/>
        </p:nvSpPr>
        <p:spPr>
          <a:xfrm rot="5400000" flipH="1">
            <a:off x="4904781" y="942318"/>
            <a:ext cx="96440" cy="9906001"/>
          </a:xfrm>
          <a:prstGeom prst="rect">
            <a:avLst/>
          </a:prstGeom>
          <a:solidFill>
            <a:srgbClr val="7C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4" name="Slide Number Placeholder 3"/>
          <p:cNvSpPr>
            <a:spLocks noGrp="1"/>
          </p:cNvSpPr>
          <p:nvPr>
            <p:ph type="sldNum" sz="quarter" idx="10"/>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95299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713" y="609600"/>
            <a:ext cx="6576484"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9988" y="3632200"/>
            <a:ext cx="586992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50335" y="4470400"/>
            <a:ext cx="6984793"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20" name="TextBox 19"/>
          <p:cNvSpPr txBox="1"/>
          <p:nvPr/>
        </p:nvSpPr>
        <p:spPr>
          <a:xfrm>
            <a:off x="440270" y="790378"/>
            <a:ext cx="4953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7225571" y="2886556"/>
            <a:ext cx="4953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pic>
        <p:nvPicPr>
          <p:cNvPr id="10" name="Picture 9"/>
          <p:cNvPicPr>
            <a:picLocks noChangeAspect="1"/>
          </p:cNvPicPr>
          <p:nvPr/>
        </p:nvPicPr>
        <p:blipFill>
          <a:blip r:embed="rId2"/>
          <a:stretch>
            <a:fillRect/>
          </a:stretch>
        </p:blipFill>
        <p:spPr>
          <a:xfrm>
            <a:off x="0" y="5925241"/>
            <a:ext cx="9906000" cy="93276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259" y="6120889"/>
            <a:ext cx="908759" cy="541452"/>
          </a:xfrm>
          <a:prstGeom prst="rect">
            <a:avLst/>
          </a:prstGeom>
        </p:spPr>
      </p:pic>
      <p:sp>
        <p:nvSpPr>
          <p:cNvPr id="12" name="Rectangle 11"/>
          <p:cNvSpPr/>
          <p:nvPr/>
        </p:nvSpPr>
        <p:spPr>
          <a:xfrm rot="5400000" flipH="1">
            <a:off x="4904781" y="942318"/>
            <a:ext cx="96440" cy="9906001"/>
          </a:xfrm>
          <a:prstGeom prst="rect">
            <a:avLst/>
          </a:prstGeom>
          <a:solidFill>
            <a:srgbClr val="7C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4" name="Slide Number Placeholder 3"/>
          <p:cNvSpPr>
            <a:spLocks noGrp="1"/>
          </p:cNvSpPr>
          <p:nvPr>
            <p:ph type="sldNum" sz="quarter" idx="14"/>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087995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50335" y="1931988"/>
            <a:ext cx="6984793"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50335" y="4527448"/>
            <a:ext cx="6984793"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pic>
        <p:nvPicPr>
          <p:cNvPr id="7" name="Picture 6"/>
          <p:cNvPicPr>
            <a:picLocks noChangeAspect="1"/>
          </p:cNvPicPr>
          <p:nvPr/>
        </p:nvPicPr>
        <p:blipFill>
          <a:blip r:embed="rId2"/>
          <a:stretch>
            <a:fillRect/>
          </a:stretch>
        </p:blipFill>
        <p:spPr>
          <a:xfrm>
            <a:off x="0" y="5925241"/>
            <a:ext cx="9906000" cy="93276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259" y="6120889"/>
            <a:ext cx="908759" cy="541452"/>
          </a:xfrm>
          <a:prstGeom prst="rect">
            <a:avLst/>
          </a:prstGeom>
        </p:spPr>
      </p:pic>
      <p:sp>
        <p:nvSpPr>
          <p:cNvPr id="9" name="Rectangle 8"/>
          <p:cNvSpPr/>
          <p:nvPr/>
        </p:nvSpPr>
        <p:spPr>
          <a:xfrm rot="5400000" flipH="1">
            <a:off x="4904781" y="942318"/>
            <a:ext cx="96440" cy="9906001"/>
          </a:xfrm>
          <a:prstGeom prst="rect">
            <a:avLst/>
          </a:prstGeom>
          <a:solidFill>
            <a:srgbClr val="7C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4" name="Slide Number Placeholder 3"/>
          <p:cNvSpPr>
            <a:spLocks noGrp="1"/>
          </p:cNvSpPr>
          <p:nvPr>
            <p:ph type="sldNum" sz="quarter" idx="10"/>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908227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56713" y="609600"/>
            <a:ext cx="6576484"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50332" y="4013200"/>
            <a:ext cx="6984794"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50335" y="4527448"/>
            <a:ext cx="6984793"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24" name="TextBox 23"/>
          <p:cNvSpPr txBox="1"/>
          <p:nvPr/>
        </p:nvSpPr>
        <p:spPr>
          <a:xfrm>
            <a:off x="440270" y="790378"/>
            <a:ext cx="4953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225571" y="2886556"/>
            <a:ext cx="4953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pic>
        <p:nvPicPr>
          <p:cNvPr id="10" name="Picture 9"/>
          <p:cNvPicPr>
            <a:picLocks noChangeAspect="1"/>
          </p:cNvPicPr>
          <p:nvPr/>
        </p:nvPicPr>
        <p:blipFill>
          <a:blip r:embed="rId2"/>
          <a:stretch>
            <a:fillRect/>
          </a:stretch>
        </p:blipFill>
        <p:spPr>
          <a:xfrm>
            <a:off x="0" y="5925241"/>
            <a:ext cx="9906000" cy="93276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259" y="6120889"/>
            <a:ext cx="908759" cy="541452"/>
          </a:xfrm>
          <a:prstGeom prst="rect">
            <a:avLst/>
          </a:prstGeom>
        </p:spPr>
      </p:pic>
      <p:sp>
        <p:nvSpPr>
          <p:cNvPr id="12" name="Rectangle 11"/>
          <p:cNvSpPr/>
          <p:nvPr/>
        </p:nvSpPr>
        <p:spPr>
          <a:xfrm rot="5400000" flipH="1">
            <a:off x="4904781" y="942318"/>
            <a:ext cx="96440" cy="9906001"/>
          </a:xfrm>
          <a:prstGeom prst="rect">
            <a:avLst/>
          </a:prstGeom>
          <a:solidFill>
            <a:srgbClr val="7C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4" name="Slide Number Placeholder 3"/>
          <p:cNvSpPr>
            <a:spLocks noGrp="1"/>
          </p:cNvSpPr>
          <p:nvPr>
            <p:ph type="sldNum" sz="quarter" idx="14"/>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77995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57213" y="609600"/>
            <a:ext cx="697791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50332" y="4013200"/>
            <a:ext cx="6984794" cy="514248"/>
          </a:xfrm>
        </p:spPr>
        <p:txBody>
          <a:bodyPr anchor="b">
            <a:noAutofit/>
          </a:bodyPr>
          <a:lstStyle>
            <a:lvl1pPr marL="0" indent="0">
              <a:buFontTx/>
              <a:buNone/>
              <a:defRPr sz="1800">
                <a:solidFill>
                  <a:schemeClr val="bg2">
                    <a:lumMod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50335" y="4527448"/>
            <a:ext cx="6984793"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854171" y="6041372"/>
            <a:ext cx="740950" cy="365125"/>
          </a:xfrm>
          <a:prstGeom prst="rect">
            <a:avLst/>
          </a:prstGeom>
        </p:spPr>
        <p:txBody>
          <a:bodyPr/>
          <a:lstStyle/>
          <a:p>
            <a:fld id="{C6B79295-E937-4A62-843C-FE92AEC472DE}" type="datetimeFigureOut">
              <a:rPr lang="en-GB" smtClean="0"/>
              <a:t>07/04/2025</a:t>
            </a:fld>
            <a:endParaRPr lang="en-GB"/>
          </a:p>
        </p:txBody>
      </p:sp>
      <p:sp>
        <p:nvSpPr>
          <p:cNvPr id="5" name="Footer Placeholder 4"/>
          <p:cNvSpPr>
            <a:spLocks noGrp="1"/>
          </p:cNvSpPr>
          <p:nvPr>
            <p:ph type="ftr" sz="quarter" idx="11"/>
          </p:nvPr>
        </p:nvSpPr>
        <p:spPr>
          <a:xfrm>
            <a:off x="550335" y="6041372"/>
            <a:ext cx="511681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979915" y="6041372"/>
            <a:ext cx="555213" cy="365125"/>
          </a:xfrm>
          <a:prstGeom prst="rect">
            <a:avLst/>
          </a:prstGeom>
        </p:spPr>
        <p:txBody>
          <a:bodyPr/>
          <a:lstStyle/>
          <a:p>
            <a:fld id="{86CB4B4D-7CA3-9044-876B-883B54F8677D}" type="slidenum">
              <a:rPr lang="en-GB" smtClean="0"/>
              <a:t>‹#›</a:t>
            </a:fld>
            <a:endParaRPr lang="en-GB"/>
          </a:p>
        </p:txBody>
      </p:sp>
      <p:pic>
        <p:nvPicPr>
          <p:cNvPr id="8" name="Picture 7"/>
          <p:cNvPicPr>
            <a:picLocks noChangeAspect="1"/>
          </p:cNvPicPr>
          <p:nvPr/>
        </p:nvPicPr>
        <p:blipFill>
          <a:blip r:embed="rId2"/>
          <a:stretch>
            <a:fillRect/>
          </a:stretch>
        </p:blipFill>
        <p:spPr>
          <a:xfrm>
            <a:off x="0" y="5925241"/>
            <a:ext cx="9906000" cy="93276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259" y="6120889"/>
            <a:ext cx="908759" cy="541452"/>
          </a:xfrm>
          <a:prstGeom prst="rect">
            <a:avLst/>
          </a:prstGeom>
        </p:spPr>
      </p:pic>
      <p:sp>
        <p:nvSpPr>
          <p:cNvPr id="10" name="Rectangle 9"/>
          <p:cNvSpPr/>
          <p:nvPr/>
        </p:nvSpPr>
        <p:spPr>
          <a:xfrm rot="5400000" flipH="1">
            <a:off x="4904781" y="942318"/>
            <a:ext cx="96440" cy="9906001"/>
          </a:xfrm>
          <a:prstGeom prst="rect">
            <a:avLst/>
          </a:prstGeom>
          <a:solidFill>
            <a:srgbClr val="7C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Tree>
    <p:extLst>
      <p:ext uri="{BB962C8B-B14F-4D97-AF65-F5344CB8AC3E}">
        <p14:creationId xmlns:p14="http://schemas.microsoft.com/office/powerpoint/2010/main" val="2326598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147115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3740" y="609609"/>
            <a:ext cx="106010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50340" y="609600"/>
            <a:ext cx="5736372"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683167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42" name="Shape 42"/>
          <p:cNvSpPr>
            <a:spLocks noGrp="1"/>
          </p:cNvSpPr>
          <p:nvPr>
            <p:ph type="title"/>
          </p:nvPr>
        </p:nvSpPr>
        <p:spPr>
          <a:xfrm>
            <a:off x="153987" y="543272"/>
            <a:ext cx="7607326" cy="725489"/>
          </a:xfrm>
          <a:prstGeom prst="rect">
            <a:avLst/>
          </a:prstGeom>
        </p:spPr>
        <p:txBody>
          <a:bodyPr>
            <a:normAutofit/>
          </a:bodyPr>
          <a:lstStyle/>
          <a:p>
            <a:r>
              <a:t>Title Text</a:t>
            </a:r>
          </a:p>
        </p:txBody>
      </p:sp>
      <p:sp>
        <p:nvSpPr>
          <p:cNvPr id="43" name="Shape 43"/>
          <p:cNvSpPr>
            <a:spLocks noGrp="1"/>
          </p:cNvSpPr>
          <p:nvPr>
            <p:ph type="body" sz="half" idx="1"/>
          </p:nvPr>
        </p:nvSpPr>
        <p:spPr>
          <a:xfrm>
            <a:off x="238092" y="1916832"/>
            <a:ext cx="4354868" cy="4429157"/>
          </a:xfrm>
          <a:prstGeom prst="rect">
            <a:avLst/>
          </a:prstGeom>
          <a:ln w="19050">
            <a:solidFill>
              <a:srgbClr val="808080"/>
            </a:solidFill>
            <a:miter lim="800000"/>
          </a:ln>
        </p:spPr>
        <p:txBody>
          <a:bodyPr/>
          <a:lstStyle>
            <a:lvl3pPr marL="1143000" indent="-228600"/>
            <a:lvl4pPr marL="1625600" indent="-254000"/>
            <a:lvl5pPr marL="2082800" indent="-254000"/>
          </a:lstStyle>
          <a:p>
            <a:r>
              <a:t>Body Level One</a:t>
            </a:r>
          </a:p>
          <a:p>
            <a:pPr lvl="1"/>
            <a:r>
              <a:t>Body Level Two</a:t>
            </a:r>
          </a:p>
          <a:p>
            <a:pPr lvl="2"/>
            <a:r>
              <a:t>Body Level Three</a:t>
            </a:r>
          </a:p>
          <a:p>
            <a:pPr lvl="3"/>
            <a:r>
              <a:t>Body Level Four</a:t>
            </a:r>
          </a:p>
          <a:p>
            <a:pPr lvl="4"/>
            <a:r>
              <a:t>Body Level Five</a:t>
            </a:r>
          </a:p>
        </p:txBody>
      </p:sp>
      <p:sp>
        <p:nvSpPr>
          <p:cNvPr id="44" name="Shape 4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24479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331" y="601346"/>
            <a:ext cx="8662249" cy="853440"/>
          </a:xfr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550335" y="1714687"/>
            <a:ext cx="8662246" cy="3880773"/>
          </a:xfrm>
        </p:spPr>
        <p:txBody>
          <a:bodyPr/>
          <a:lstStyle>
            <a:lvl1pPr marL="257175" indent="-257175">
              <a:buFont typeface="Arial" panose="020B0604020202020204" pitchFamily="34" charset="0"/>
              <a:buChar char="•"/>
              <a:defRPr/>
            </a:lvl1pPr>
            <a:lvl2pPr marL="557213" indent="-214313">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9737" y="6135480"/>
            <a:ext cx="884283" cy="526869"/>
          </a:xfrm>
          <a:prstGeom prst="rect">
            <a:avLst/>
          </a:prstGeom>
        </p:spPr>
      </p:pic>
      <p:pic>
        <p:nvPicPr>
          <p:cNvPr id="7" name="Picture 6"/>
          <p:cNvPicPr>
            <a:picLocks noChangeAspect="1"/>
          </p:cNvPicPr>
          <p:nvPr/>
        </p:nvPicPr>
        <p:blipFill>
          <a:blip r:embed="rId3"/>
          <a:stretch>
            <a:fillRect/>
          </a:stretch>
        </p:blipFill>
        <p:spPr>
          <a:xfrm>
            <a:off x="2" y="5943543"/>
            <a:ext cx="9906000" cy="932769"/>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5259" y="6120889"/>
            <a:ext cx="908759" cy="541452"/>
          </a:xfrm>
          <a:prstGeom prst="rect">
            <a:avLst/>
          </a:prstGeom>
        </p:spPr>
      </p:pic>
      <p:sp>
        <p:nvSpPr>
          <p:cNvPr id="12" name="Rectangle 11"/>
          <p:cNvSpPr/>
          <p:nvPr/>
        </p:nvSpPr>
        <p:spPr>
          <a:xfrm rot="5400000" flipH="1">
            <a:off x="4904781" y="942318"/>
            <a:ext cx="96440" cy="9906001"/>
          </a:xfrm>
          <a:prstGeom prst="rect">
            <a:avLst/>
          </a:prstGeom>
          <a:solidFill>
            <a:srgbClr val="7C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cxnSp>
        <p:nvCxnSpPr>
          <p:cNvPr id="5" name="Straight Connector 4"/>
          <p:cNvCxnSpPr/>
          <p:nvPr/>
        </p:nvCxnSpPr>
        <p:spPr>
          <a:xfrm flipV="1">
            <a:off x="231926" y="1175658"/>
            <a:ext cx="9245995" cy="9618"/>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sp>
        <p:nvSpPr>
          <p:cNvPr id="4" name="Slide Number Placeholder 3"/>
          <p:cNvSpPr>
            <a:spLocks noGrp="1"/>
          </p:cNvSpPr>
          <p:nvPr>
            <p:ph type="sldNum" sz="quarter" idx="10"/>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9642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335" y="2700871"/>
            <a:ext cx="6984793"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50335" y="4527448"/>
            <a:ext cx="6984793" cy="860400"/>
          </a:xfrm>
        </p:spPr>
        <p:txBody>
          <a:bodyPr anchor="t"/>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pic>
        <p:nvPicPr>
          <p:cNvPr id="13" name="Picture 12"/>
          <p:cNvPicPr>
            <a:picLocks noChangeAspect="1"/>
          </p:cNvPicPr>
          <p:nvPr/>
        </p:nvPicPr>
        <p:blipFill>
          <a:blip r:embed="rId2"/>
          <a:stretch>
            <a:fillRect/>
          </a:stretch>
        </p:blipFill>
        <p:spPr>
          <a:xfrm>
            <a:off x="8102345" y="0"/>
            <a:ext cx="1803655" cy="685800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553" y="313636"/>
            <a:ext cx="1205629" cy="718330"/>
          </a:xfrm>
          <a:prstGeom prst="rect">
            <a:avLst/>
          </a:prstGeom>
        </p:spPr>
      </p:pic>
      <p:sp>
        <p:nvSpPr>
          <p:cNvPr id="15" name="Rectangle 14"/>
          <p:cNvSpPr/>
          <p:nvPr/>
        </p:nvSpPr>
        <p:spPr>
          <a:xfrm flipH="1">
            <a:off x="8021845" y="0"/>
            <a:ext cx="80500" cy="6858000"/>
          </a:xfrm>
          <a:prstGeom prst="rect">
            <a:avLst/>
          </a:prstGeom>
          <a:solidFill>
            <a:srgbClr val="7C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4" name="Slide Number Placeholder 3"/>
          <p:cNvSpPr>
            <a:spLocks noGrp="1"/>
          </p:cNvSpPr>
          <p:nvPr>
            <p:ph type="sldNum" sz="quarter" idx="10"/>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65420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0334" y="609600"/>
            <a:ext cx="8639304" cy="85344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50335" y="1714681"/>
            <a:ext cx="4246999" cy="3880772"/>
          </a:xfrm>
        </p:spPr>
        <p:txBody>
          <a:bodyPr/>
          <a:lstStyle>
            <a:lvl1pPr marL="257175" indent="-257175">
              <a:buFont typeface="Arial" panose="020B0604020202020204" pitchFamily="34" charset="0"/>
              <a:buChar char="•"/>
              <a:defRPr/>
            </a:lvl1pPr>
            <a:lvl2pPr marL="557213" indent="-214313">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3716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64331" y="1714682"/>
            <a:ext cx="3925307" cy="3880773"/>
          </a:xfrm>
        </p:spPr>
        <p:txBody>
          <a:bodyPr/>
          <a:lstStyle>
            <a:lvl1pPr marL="257175" indent="-257175">
              <a:buFont typeface="Arial" panose="020B0604020202020204" pitchFamily="34" charset="0"/>
              <a:buChar char="•"/>
              <a:defRPr/>
            </a:lvl1pPr>
            <a:lvl2pPr marL="557213" indent="-214313">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stretch>
            <a:fillRect/>
          </a:stretch>
        </p:blipFill>
        <p:spPr>
          <a:xfrm>
            <a:off x="2" y="5943543"/>
            <a:ext cx="9906000" cy="93276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259" y="6120889"/>
            <a:ext cx="908759" cy="541452"/>
          </a:xfrm>
          <a:prstGeom prst="rect">
            <a:avLst/>
          </a:prstGeom>
        </p:spPr>
      </p:pic>
      <p:sp>
        <p:nvSpPr>
          <p:cNvPr id="10" name="Rectangle 9"/>
          <p:cNvSpPr/>
          <p:nvPr/>
        </p:nvSpPr>
        <p:spPr>
          <a:xfrm rot="5400000" flipH="1">
            <a:off x="4904781" y="942318"/>
            <a:ext cx="96440" cy="9906001"/>
          </a:xfrm>
          <a:prstGeom prst="rect">
            <a:avLst/>
          </a:prstGeom>
          <a:solidFill>
            <a:srgbClr val="7C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5" name="Slide Number Placeholder 4"/>
          <p:cNvSpPr>
            <a:spLocks noGrp="1"/>
          </p:cNvSpPr>
          <p:nvPr>
            <p:ph type="sldNum" sz="quarter" idx="10"/>
          </p:nvPr>
        </p:nvSpPr>
        <p:spPr/>
        <p:txBody>
          <a:bodyPr/>
          <a:lstStyle/>
          <a:p>
            <a:fld id="{86CB4B4D-7CA3-9044-876B-883B54F8677D}" type="slidenum">
              <a:rPr lang="en-GB" smtClean="0"/>
              <a:t>‹#›</a:t>
            </a:fld>
            <a:endParaRPr lang="en-GB"/>
          </a:p>
        </p:txBody>
      </p:sp>
      <p:cxnSp>
        <p:nvCxnSpPr>
          <p:cNvPr id="12" name="Straight Connector 11"/>
          <p:cNvCxnSpPr/>
          <p:nvPr/>
        </p:nvCxnSpPr>
        <p:spPr>
          <a:xfrm flipV="1">
            <a:off x="231926" y="1175658"/>
            <a:ext cx="9245995" cy="9618"/>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6013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0335" y="609601"/>
            <a:ext cx="6984793" cy="840377"/>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49047" y="1632479"/>
            <a:ext cx="3400818"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49047" y="2235795"/>
            <a:ext cx="3400818"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34313" y="1632479"/>
            <a:ext cx="3400815"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134317" y="2235795"/>
            <a:ext cx="3400814"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2"/>
          <a:stretch>
            <a:fillRect/>
          </a:stretch>
        </p:blipFill>
        <p:spPr>
          <a:xfrm>
            <a:off x="0" y="5925241"/>
            <a:ext cx="9906000" cy="93276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259" y="6120889"/>
            <a:ext cx="908759" cy="541452"/>
          </a:xfrm>
          <a:prstGeom prst="rect">
            <a:avLst/>
          </a:prstGeom>
        </p:spPr>
      </p:pic>
      <p:sp>
        <p:nvSpPr>
          <p:cNvPr id="12" name="Rectangle 11"/>
          <p:cNvSpPr/>
          <p:nvPr/>
        </p:nvSpPr>
        <p:spPr>
          <a:xfrm rot="5400000" flipH="1">
            <a:off x="4904781" y="942318"/>
            <a:ext cx="96440" cy="9906001"/>
          </a:xfrm>
          <a:prstGeom prst="rect">
            <a:avLst/>
          </a:prstGeom>
          <a:solidFill>
            <a:srgbClr val="7C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7" name="Slide Number Placeholder 6"/>
          <p:cNvSpPr>
            <a:spLocks noGrp="1"/>
          </p:cNvSpPr>
          <p:nvPr>
            <p:ph type="sldNum" sz="quarter" idx="10"/>
          </p:nvPr>
        </p:nvSpPr>
        <p:spPr/>
        <p:txBody>
          <a:bodyPr/>
          <a:lstStyle/>
          <a:p>
            <a:fld id="{86CB4B4D-7CA3-9044-876B-883B54F8677D}" type="slidenum">
              <a:rPr lang="en-GB" smtClean="0"/>
              <a:t>‹#›</a:t>
            </a:fld>
            <a:endParaRPr lang="en-GB"/>
          </a:p>
        </p:txBody>
      </p:sp>
      <p:cxnSp>
        <p:nvCxnSpPr>
          <p:cNvPr id="14" name="Straight Connector 13"/>
          <p:cNvCxnSpPr/>
          <p:nvPr/>
        </p:nvCxnSpPr>
        <p:spPr>
          <a:xfrm flipV="1">
            <a:off x="231926" y="1175658"/>
            <a:ext cx="9245995" cy="9618"/>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374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0335" y="609600"/>
            <a:ext cx="8633942" cy="748937"/>
          </a:xfrm>
        </p:spPr>
        <p:txBody>
          <a:bodyPr/>
          <a:lstStyle/>
          <a:p>
            <a:r>
              <a:rPr lang="en-US"/>
              <a:t>Click to edit Master title style</a:t>
            </a:r>
            <a:endParaRPr lang="en-US" dirty="0"/>
          </a:p>
        </p:txBody>
      </p:sp>
      <p:pic>
        <p:nvPicPr>
          <p:cNvPr id="6" name="Picture 5"/>
          <p:cNvPicPr>
            <a:picLocks noChangeAspect="1"/>
          </p:cNvPicPr>
          <p:nvPr/>
        </p:nvPicPr>
        <p:blipFill>
          <a:blip r:embed="rId2"/>
          <a:stretch>
            <a:fillRect/>
          </a:stretch>
        </p:blipFill>
        <p:spPr>
          <a:xfrm>
            <a:off x="0" y="5925241"/>
            <a:ext cx="9906000" cy="93276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259" y="6120889"/>
            <a:ext cx="908759" cy="541452"/>
          </a:xfrm>
          <a:prstGeom prst="rect">
            <a:avLst/>
          </a:prstGeom>
        </p:spPr>
      </p:pic>
      <p:sp>
        <p:nvSpPr>
          <p:cNvPr id="8" name="Rectangle 7"/>
          <p:cNvSpPr/>
          <p:nvPr/>
        </p:nvSpPr>
        <p:spPr>
          <a:xfrm rot="5400000" flipH="1">
            <a:off x="4904781" y="942318"/>
            <a:ext cx="96440" cy="9906001"/>
          </a:xfrm>
          <a:prstGeom prst="rect">
            <a:avLst/>
          </a:prstGeom>
          <a:solidFill>
            <a:srgbClr val="7C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 name="Slide Number Placeholder 2"/>
          <p:cNvSpPr>
            <a:spLocks noGrp="1"/>
          </p:cNvSpPr>
          <p:nvPr>
            <p:ph type="sldNum" sz="quarter" idx="10"/>
          </p:nvPr>
        </p:nvSpPr>
        <p:spPr/>
        <p:txBody>
          <a:bodyPr/>
          <a:lstStyle/>
          <a:p>
            <a:fld id="{86CB4B4D-7CA3-9044-876B-883B54F8677D}" type="slidenum">
              <a:rPr lang="en-GB" smtClean="0"/>
              <a:t>‹#›</a:t>
            </a:fld>
            <a:endParaRPr lang="en-GB"/>
          </a:p>
        </p:txBody>
      </p:sp>
      <p:cxnSp>
        <p:nvCxnSpPr>
          <p:cNvPr id="10" name="Straight Connector 9"/>
          <p:cNvCxnSpPr/>
          <p:nvPr/>
        </p:nvCxnSpPr>
        <p:spPr>
          <a:xfrm flipV="1">
            <a:off x="231926" y="1175658"/>
            <a:ext cx="9245995" cy="9618"/>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95162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925241"/>
            <a:ext cx="9906000" cy="93276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259" y="6120889"/>
            <a:ext cx="908759" cy="541452"/>
          </a:xfrm>
          <a:prstGeom prst="rect">
            <a:avLst/>
          </a:prstGeom>
        </p:spPr>
      </p:pic>
      <p:sp>
        <p:nvSpPr>
          <p:cNvPr id="7" name="Rectangle 6"/>
          <p:cNvSpPr/>
          <p:nvPr/>
        </p:nvSpPr>
        <p:spPr>
          <a:xfrm rot="5400000" flipH="1">
            <a:off x="4904781" y="942318"/>
            <a:ext cx="96440" cy="9906001"/>
          </a:xfrm>
          <a:prstGeom prst="rect">
            <a:avLst/>
          </a:prstGeom>
          <a:solidFill>
            <a:srgbClr val="7C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 name="Slide Number Placeholder 1"/>
          <p:cNvSpPr>
            <a:spLocks noGrp="1"/>
          </p:cNvSpPr>
          <p:nvPr>
            <p:ph type="sldNum" sz="quarter" idx="10"/>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50728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0334" y="1498604"/>
            <a:ext cx="3131804"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867877" y="514934"/>
            <a:ext cx="3667252"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0334" y="2777069"/>
            <a:ext cx="3131804"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pic>
        <p:nvPicPr>
          <p:cNvPr id="8" name="Picture 7"/>
          <p:cNvPicPr>
            <a:picLocks noChangeAspect="1"/>
          </p:cNvPicPr>
          <p:nvPr/>
        </p:nvPicPr>
        <p:blipFill>
          <a:blip r:embed="rId2"/>
          <a:stretch>
            <a:fillRect/>
          </a:stretch>
        </p:blipFill>
        <p:spPr>
          <a:xfrm>
            <a:off x="0" y="5925241"/>
            <a:ext cx="9906000" cy="93276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259" y="6120889"/>
            <a:ext cx="908759" cy="541452"/>
          </a:xfrm>
          <a:prstGeom prst="rect">
            <a:avLst/>
          </a:prstGeom>
        </p:spPr>
      </p:pic>
      <p:sp>
        <p:nvSpPr>
          <p:cNvPr id="10" name="Rectangle 9"/>
          <p:cNvSpPr/>
          <p:nvPr/>
        </p:nvSpPr>
        <p:spPr>
          <a:xfrm rot="5400000" flipH="1">
            <a:off x="4904781" y="942318"/>
            <a:ext cx="96440" cy="9906001"/>
          </a:xfrm>
          <a:prstGeom prst="rect">
            <a:avLst/>
          </a:prstGeom>
          <a:solidFill>
            <a:srgbClr val="7CAE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5" name="Slide Number Placeholder 4"/>
          <p:cNvSpPr>
            <a:spLocks noGrp="1"/>
          </p:cNvSpPr>
          <p:nvPr>
            <p:ph type="sldNum" sz="quarter" idx="10"/>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59987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0335" y="4800600"/>
            <a:ext cx="6984792"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0335" y="609600"/>
            <a:ext cx="6984793"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50335" y="5367338"/>
            <a:ext cx="6984792"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Slide Number Placeholder 4"/>
          <p:cNvSpPr>
            <a:spLocks noGrp="1"/>
          </p:cNvSpPr>
          <p:nvPr>
            <p:ph type="sldNum" sz="quarter" idx="10"/>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942763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335" y="609600"/>
            <a:ext cx="6984793" cy="82731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50335" y="1716457"/>
            <a:ext cx="6984793"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550337" y="6271557"/>
            <a:ext cx="48979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B4B4D-7CA3-9044-876B-883B54F8677D}" type="slidenum">
              <a:rPr lang="en-GB" smtClean="0"/>
              <a:t>‹#›</a:t>
            </a:fld>
            <a:endParaRPr lang="en-GB"/>
          </a:p>
        </p:txBody>
      </p:sp>
    </p:spTree>
    <p:extLst>
      <p:ext uri="{BB962C8B-B14F-4D97-AF65-F5344CB8AC3E}">
        <p14:creationId xmlns:p14="http://schemas.microsoft.com/office/powerpoint/2010/main" val="374036707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txStyles>
    <p:titleStyle>
      <a:lvl1pPr algn="l" defTabSz="342900" rtl="0" eaLnBrk="1" latinLnBrk="0" hangingPunct="1">
        <a:spcBef>
          <a:spcPct val="0"/>
        </a:spcBef>
        <a:buNone/>
        <a:defRPr sz="2800" kern="1200">
          <a:solidFill>
            <a:schemeClr val="tx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25000"/>
          </a:schemeClr>
        </a:buClr>
        <a:buSzPct val="80000"/>
        <a:buFont typeface="Arial" panose="020B0604020202020204" pitchFamily="34" charset="0"/>
        <a:buChar char="•"/>
        <a:defRPr sz="2200" kern="1200">
          <a:solidFill>
            <a:schemeClr val="tx1"/>
          </a:solidFill>
          <a:latin typeface="Calibri" panose="020F0502020204030204" pitchFamily="34" charset="0"/>
          <a:ea typeface="+mn-ea"/>
          <a:cs typeface="+mn-cs"/>
        </a:defRPr>
      </a:lvl1pPr>
      <a:lvl2pPr marL="557213" indent="-214313" algn="l" defTabSz="342900" rtl="0" eaLnBrk="1" latinLnBrk="0" hangingPunct="1">
        <a:spcBef>
          <a:spcPts val="750"/>
        </a:spcBef>
        <a:spcAft>
          <a:spcPts val="0"/>
        </a:spcAft>
        <a:buClr>
          <a:schemeClr val="tx1">
            <a:lumMod val="85000"/>
            <a:lumOff val="15000"/>
          </a:schemeClr>
        </a:buClr>
        <a:buSzPct val="80000"/>
        <a:buFont typeface="Arial" panose="020B0604020202020204" pitchFamily="34" charset="0"/>
        <a:buChar char="•"/>
        <a:defRPr sz="2000" kern="1200">
          <a:solidFill>
            <a:schemeClr val="tx1"/>
          </a:solidFill>
          <a:latin typeface="Calibri" panose="020F0502020204030204" pitchFamily="34" charset="0"/>
          <a:ea typeface="+mn-ea"/>
          <a:cs typeface="+mn-cs"/>
        </a:defRPr>
      </a:lvl2pPr>
      <a:lvl3pPr marL="857250" indent="-171450" algn="l" defTabSz="342900" rtl="0" eaLnBrk="1" latinLnBrk="0" hangingPunct="1">
        <a:spcBef>
          <a:spcPts val="750"/>
        </a:spcBef>
        <a:spcAft>
          <a:spcPts val="0"/>
        </a:spcAft>
        <a:buClr>
          <a:schemeClr val="bg2">
            <a:lumMod val="25000"/>
          </a:schemeClr>
        </a:buClr>
        <a:buSzPct val="80000"/>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200150" indent="-171450" algn="l" defTabSz="342900" rtl="0" eaLnBrk="1" latinLnBrk="0" hangingPunct="1">
        <a:spcBef>
          <a:spcPts val="750"/>
        </a:spcBef>
        <a:spcAft>
          <a:spcPts val="0"/>
        </a:spcAft>
        <a:buClr>
          <a:schemeClr val="tx1">
            <a:lumMod val="85000"/>
            <a:lumOff val="15000"/>
          </a:schemeClr>
        </a:buClr>
        <a:buSzPct val="80000"/>
        <a:buFont typeface="Arial" panose="020B0604020202020204" pitchFamily="34" charset="0"/>
        <a:buChar char="•"/>
        <a:defRPr sz="1600" kern="1200">
          <a:solidFill>
            <a:schemeClr val="tx1"/>
          </a:solidFill>
          <a:latin typeface="Calibri" panose="020F0502020204030204" pitchFamily="34" charset="0"/>
          <a:ea typeface="+mn-ea"/>
          <a:cs typeface="+mn-cs"/>
        </a:defRPr>
      </a:lvl4pPr>
      <a:lvl5pPr marL="1543050" indent="-171450" algn="l" defTabSz="342900" rtl="0" eaLnBrk="1" latinLnBrk="0" hangingPunct="1">
        <a:spcBef>
          <a:spcPts val="750"/>
        </a:spcBef>
        <a:spcAft>
          <a:spcPts val="0"/>
        </a:spcAft>
        <a:buClr>
          <a:schemeClr val="tx1">
            <a:lumMod val="85000"/>
            <a:lumOff val="15000"/>
          </a:schemeClr>
        </a:buClr>
        <a:buSzPct val="80000"/>
        <a:buFont typeface="Arial" panose="020B0604020202020204" pitchFamily="34" charset="0"/>
        <a:buChar char="•"/>
        <a:defRPr sz="1400" kern="1200">
          <a:solidFill>
            <a:schemeClr val="tx1"/>
          </a:solidFill>
          <a:latin typeface="Calibri" panose="020F0502020204030204" pitchFamily="34" charset="0"/>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ctrTitle"/>
          </p:nvPr>
        </p:nvSpPr>
        <p:spPr>
          <a:prstGeom prst="rect">
            <a:avLst/>
          </a:prstGeom>
        </p:spPr>
        <p:txBody>
          <a:bodyPr/>
          <a:lstStyle/>
          <a:p>
            <a:r>
              <a:t>Risk in Financial Services</a:t>
            </a:r>
          </a:p>
        </p:txBody>
      </p:sp>
      <p:sp>
        <p:nvSpPr>
          <p:cNvPr id="81" name="Shape 81"/>
          <p:cNvSpPr>
            <a:spLocks noGrp="1"/>
          </p:cNvSpPr>
          <p:nvPr>
            <p:ph type="subTitle" idx="1"/>
          </p:nvPr>
        </p:nvSpPr>
        <p:spPr>
          <a:prstGeom prst="rect">
            <a:avLst/>
          </a:prstGeom>
        </p:spPr>
        <p:txBody>
          <a:bodyPr/>
          <a:lstStyle/>
          <a:p>
            <a:r>
              <a:rPr dirty="0"/>
              <a:t>CISI Exam Revision Course - Edition </a:t>
            </a:r>
            <a:r>
              <a:rPr lang="en-GB" dirty="0"/>
              <a:t>11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lstStyle/>
          <a:p>
            <a:r>
              <a:t> Assessing External Risks – Other </a:t>
            </a:r>
          </a:p>
        </p:txBody>
      </p:sp>
      <p:sp>
        <p:nvSpPr>
          <p:cNvPr id="123" name="Shape 123"/>
          <p:cNvSpPr>
            <a:spLocks noGrp="1"/>
          </p:cNvSpPr>
          <p:nvPr>
            <p:ph idx="1"/>
          </p:nvPr>
        </p:nvSpPr>
        <p:spPr>
          <a:prstGeom prst="rect">
            <a:avLst/>
          </a:prstGeom>
        </p:spPr>
        <p:txBody>
          <a:bodyPr/>
          <a:lstStyle/>
          <a:p>
            <a:r>
              <a:rPr dirty="0"/>
              <a:t>Business Continuity Planning</a:t>
            </a:r>
          </a:p>
          <a:p>
            <a:pPr marL="742950" lvl="1" indent="-285750"/>
            <a:r>
              <a:rPr dirty="0"/>
              <a:t>Planning for disaster recovery and business continuity will uncover external risks</a:t>
            </a:r>
            <a:endParaRPr sz="1800" dirty="0"/>
          </a:p>
          <a:p>
            <a:pPr marL="285750" lvl="1" indent="171450">
              <a:buSzTx/>
              <a:buNone/>
            </a:pPr>
            <a:endParaRPr sz="1800" dirty="0"/>
          </a:p>
          <a:p>
            <a:pPr>
              <a:spcBef>
                <a:spcPts val="500"/>
              </a:spcBef>
              <a:defRPr sz="2200"/>
            </a:pPr>
            <a:r>
              <a:rPr dirty="0"/>
              <a:t>Business Process Analysis involving</a:t>
            </a:r>
          </a:p>
          <a:p>
            <a:pPr marL="742950" lvl="1" indent="-285750"/>
            <a:r>
              <a:rPr dirty="0"/>
              <a:t>Examination of each high-level business process</a:t>
            </a:r>
            <a:endParaRPr sz="1800" dirty="0"/>
          </a:p>
          <a:p>
            <a:pPr marL="742950" lvl="1" indent="-285750"/>
            <a:r>
              <a:rPr dirty="0"/>
              <a:t>Description the internal processes and external factors that can influence those business processes. </a:t>
            </a:r>
          </a:p>
        </p:txBody>
      </p:sp>
      <p:sp>
        <p:nvSpPr>
          <p:cNvPr id="122" name="Shape 122"/>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Shape 603"/>
          <p:cNvSpPr>
            <a:spLocks noGrp="1"/>
          </p:cNvSpPr>
          <p:nvPr>
            <p:ph type="title"/>
          </p:nvPr>
        </p:nvSpPr>
        <p:spPr>
          <a:prstGeom prst="rect">
            <a:avLst/>
          </a:prstGeom>
        </p:spPr>
        <p:txBody>
          <a:bodyPr>
            <a:normAutofit/>
          </a:bodyPr>
          <a:lstStyle>
            <a:lvl1pPr defTabSz="813816">
              <a:defRPr sz="3559"/>
            </a:lvl1pPr>
          </a:lstStyle>
          <a:p>
            <a:r>
              <a:rPr sz="2800" dirty="0"/>
              <a:t>Business Functions Participating in ERM</a:t>
            </a:r>
          </a:p>
        </p:txBody>
      </p:sp>
      <p:sp>
        <p:nvSpPr>
          <p:cNvPr id="605" name="Shape 605"/>
          <p:cNvSpPr>
            <a:spLocks noGrp="1"/>
          </p:cNvSpPr>
          <p:nvPr>
            <p:ph idx="1"/>
          </p:nvPr>
        </p:nvSpPr>
        <p:spPr>
          <a:prstGeom prst="rect">
            <a:avLst/>
          </a:prstGeom>
        </p:spPr>
        <p:txBody>
          <a:bodyPr/>
          <a:lstStyle/>
          <a:p>
            <a:pPr marL="457200" indent="-457200"/>
            <a:r>
              <a:t>Strategic planning</a:t>
            </a:r>
          </a:p>
          <a:p>
            <a:pPr marL="457200" indent="-457200"/>
            <a:endParaRPr/>
          </a:p>
          <a:p>
            <a:pPr marL="457200" indent="-457200"/>
            <a:r>
              <a:t>Finance department</a:t>
            </a:r>
          </a:p>
          <a:p>
            <a:pPr marL="457200" indent="-457200"/>
            <a:endParaRPr/>
          </a:p>
          <a:p>
            <a:pPr marL="457200" indent="-457200"/>
            <a:r>
              <a:t>Appropriate risk departments (especially credit risk, market risk and operational risk)</a:t>
            </a:r>
          </a:p>
          <a:p>
            <a:pPr marL="457200" indent="-457200"/>
            <a:endParaRPr/>
          </a:p>
          <a:p>
            <a:pPr marL="457200" indent="-457200"/>
            <a:r>
              <a:t>Internal audit ensure the framework is accurate and robust</a:t>
            </a:r>
          </a:p>
        </p:txBody>
      </p:sp>
      <p:sp>
        <p:nvSpPr>
          <p:cNvPr id="604" name="Shape 604"/>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100</a:t>
            </a:fld>
            <a:endParaRPr/>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Shape 610"/>
          <p:cNvSpPr>
            <a:spLocks noGrp="1"/>
          </p:cNvSpPr>
          <p:nvPr>
            <p:ph type="title"/>
          </p:nvPr>
        </p:nvSpPr>
        <p:spPr>
          <a:prstGeom prst="rect">
            <a:avLst/>
          </a:prstGeom>
        </p:spPr>
        <p:txBody>
          <a:bodyPr/>
          <a:lstStyle/>
          <a:p>
            <a:r>
              <a:t>Examination</a:t>
            </a:r>
          </a:p>
        </p:txBody>
      </p:sp>
      <p:sp>
        <p:nvSpPr>
          <p:cNvPr id="611" name="Shape 611"/>
          <p:cNvSpPr>
            <a:spLocks noGrp="1"/>
          </p:cNvSpPr>
          <p:nvPr>
            <p:ph idx="1"/>
          </p:nvPr>
        </p:nvSpPr>
        <p:spPr>
          <a:prstGeom prst="rect">
            <a:avLst/>
          </a:prstGeom>
        </p:spPr>
        <p:txBody>
          <a:bodyPr>
            <a:normAutofit lnSpcReduction="10000"/>
          </a:bodyPr>
          <a:lstStyle/>
          <a:p>
            <a:r>
              <a:t>Practice and a structured approach is essential</a:t>
            </a:r>
          </a:p>
          <a:p>
            <a:endParaRPr/>
          </a:p>
          <a:p>
            <a:r>
              <a:t>Key points to remember:</a:t>
            </a:r>
          </a:p>
          <a:p>
            <a:pPr marL="742950" lvl="1" indent="-285750">
              <a:defRPr sz="1800"/>
            </a:pPr>
            <a:r>
              <a:t>Multiple choice style</a:t>
            </a:r>
          </a:p>
          <a:p>
            <a:pPr marL="742950" lvl="1" indent="-285750">
              <a:defRPr sz="1800"/>
            </a:pPr>
            <a:r>
              <a:t>Number of questions and time per question</a:t>
            </a:r>
          </a:p>
          <a:p>
            <a:pPr marL="742950" lvl="1" indent="-285750">
              <a:defRPr sz="1800"/>
            </a:pPr>
            <a:r>
              <a:t>Distribution of questions across workbook</a:t>
            </a:r>
          </a:p>
          <a:p>
            <a:pPr marL="742950" lvl="1" indent="-285750">
              <a:defRPr sz="1800"/>
            </a:pPr>
            <a:r>
              <a:t>Essential to read the question and options carefully</a:t>
            </a:r>
          </a:p>
          <a:p>
            <a:pPr marL="742950" lvl="1" indent="-285750">
              <a:defRPr sz="1800"/>
            </a:pPr>
            <a:r>
              <a:t>You tend to have a lot more time than you think</a:t>
            </a:r>
          </a:p>
          <a:p>
            <a:pPr marL="742950" lvl="1" indent="-285750">
              <a:defRPr sz="1800"/>
            </a:pPr>
            <a:r>
              <a:t>Need to learn key facts and their application</a:t>
            </a:r>
          </a:p>
          <a:p>
            <a:pPr marL="742950" lvl="1" indent="-285750">
              <a:defRPr sz="1800"/>
            </a:pPr>
            <a:r>
              <a:t>Practising questions is vital</a:t>
            </a:r>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Shape 615"/>
          <p:cNvSpPr>
            <a:spLocks noGrp="1"/>
          </p:cNvSpPr>
          <p:nvPr>
            <p:ph type="title"/>
          </p:nvPr>
        </p:nvSpPr>
        <p:spPr>
          <a:prstGeom prst="rect">
            <a:avLst/>
          </a:prstGeom>
        </p:spPr>
        <p:txBody>
          <a:bodyPr>
            <a:normAutofit fontScale="90000"/>
          </a:bodyPr>
          <a:lstStyle/>
          <a:p>
            <a:pPr defTabSz="768095">
              <a:defRPr sz="5040"/>
            </a:pPr>
            <a:r>
              <a:rPr lang="en-GB"/>
              <a:t>Questions?</a:t>
            </a:r>
            <a:br>
              <a:rPr dirty="0"/>
            </a:br>
            <a:br>
              <a:rPr dirty="0"/>
            </a:br>
            <a:endParaRPr dirty="0"/>
          </a:p>
        </p:txBody>
      </p:sp>
      <p:sp>
        <p:nvSpPr>
          <p:cNvPr id="3" name="Text Placeholder 2"/>
          <p:cNvSpPr>
            <a:spLocks noGrp="1"/>
          </p:cNvSpPr>
          <p:nvPr>
            <p:ph type="body" idx="1"/>
          </p:nvPr>
        </p:nvSpPr>
        <p:spPr/>
        <p:txBody>
          <a:bodyPr/>
          <a:lstStyle/>
          <a:p>
            <a:endParaRPr lang="en-GB"/>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prstGeom prst="rect">
            <a:avLst/>
          </a:prstGeom>
        </p:spPr>
        <p:txBody>
          <a:bodyPr/>
          <a:lstStyle/>
          <a:p>
            <a:r>
              <a:t> Key Internal Risk Drivers</a:t>
            </a:r>
          </a:p>
        </p:txBody>
      </p:sp>
      <p:sp>
        <p:nvSpPr>
          <p:cNvPr id="129" name="Shape 129"/>
          <p:cNvSpPr>
            <a:spLocks noGrp="1"/>
          </p:cNvSpPr>
          <p:nvPr>
            <p:ph idx="1"/>
          </p:nvPr>
        </p:nvSpPr>
        <p:spPr>
          <a:prstGeom prst="rect">
            <a:avLst/>
          </a:prstGeom>
        </p:spPr>
        <p:txBody>
          <a:bodyPr>
            <a:normAutofit fontScale="92500" lnSpcReduction="20000"/>
          </a:bodyPr>
          <a:lstStyle/>
          <a:p>
            <a:r>
              <a:rPr dirty="0"/>
              <a:t>Strategic risk</a:t>
            </a:r>
          </a:p>
          <a:p>
            <a:pPr marL="742950" lvl="1" indent="-285750"/>
            <a:r>
              <a:rPr dirty="0"/>
              <a:t>Is the strategy right?</a:t>
            </a:r>
            <a:endParaRPr sz="1800" dirty="0"/>
          </a:p>
          <a:p>
            <a:pPr marL="742950" lvl="1" indent="-285750"/>
            <a:r>
              <a:rPr dirty="0"/>
              <a:t>Is the strategy properly implemented?</a:t>
            </a:r>
          </a:p>
          <a:p>
            <a:pPr marL="742950" lvl="1" indent="-285750"/>
            <a:endParaRPr sz="1800" dirty="0"/>
          </a:p>
          <a:p>
            <a:pPr>
              <a:spcBef>
                <a:spcPts val="500"/>
              </a:spcBef>
              <a:defRPr sz="2200"/>
            </a:pPr>
            <a:r>
              <a:rPr dirty="0"/>
              <a:t>Operational risk</a:t>
            </a:r>
          </a:p>
          <a:p>
            <a:pPr marL="742950" lvl="1" indent="-285750"/>
            <a:r>
              <a:rPr dirty="0"/>
              <a:t>The risk of loss arising from processes, people, systems or external events</a:t>
            </a:r>
          </a:p>
          <a:p>
            <a:pPr marL="742950" lvl="1" indent="-285750"/>
            <a:endParaRPr sz="1800" dirty="0"/>
          </a:p>
          <a:p>
            <a:pPr>
              <a:spcBef>
                <a:spcPts val="500"/>
              </a:spcBef>
              <a:defRPr sz="2200"/>
            </a:pPr>
            <a:r>
              <a:rPr dirty="0"/>
              <a:t>Financial risk</a:t>
            </a:r>
          </a:p>
          <a:p>
            <a:pPr marL="742950" lvl="1" indent="-285750"/>
            <a:r>
              <a:rPr dirty="0"/>
              <a:t>Credit risk</a:t>
            </a:r>
          </a:p>
          <a:p>
            <a:pPr marL="742950" lvl="1" indent="-285750"/>
            <a:r>
              <a:rPr dirty="0"/>
              <a:t>Market risk</a:t>
            </a:r>
            <a:endParaRPr sz="1800" dirty="0"/>
          </a:p>
          <a:p>
            <a:pPr marL="742950" lvl="1" indent="-285750"/>
            <a:r>
              <a:rPr dirty="0"/>
              <a:t>Liquidity risk</a:t>
            </a:r>
          </a:p>
        </p:txBody>
      </p:sp>
      <p:sp>
        <p:nvSpPr>
          <p:cNvPr id="128" name="Shape 128"/>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11</a:t>
            </a:fld>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prstGeom prst="rect">
            <a:avLst/>
          </a:prstGeom>
        </p:spPr>
        <p:txBody>
          <a:bodyPr/>
          <a:lstStyle/>
          <a:p>
            <a:r>
              <a:t> Assessing Internal Drivers of Risk</a:t>
            </a:r>
          </a:p>
        </p:txBody>
      </p:sp>
      <p:sp>
        <p:nvSpPr>
          <p:cNvPr id="135" name="Shape 135"/>
          <p:cNvSpPr>
            <a:spLocks noGrp="1"/>
          </p:cNvSpPr>
          <p:nvPr>
            <p:ph idx="1"/>
          </p:nvPr>
        </p:nvSpPr>
        <p:spPr>
          <a:prstGeom prst="rect">
            <a:avLst/>
          </a:prstGeom>
        </p:spPr>
        <p:txBody>
          <a:bodyPr/>
          <a:lstStyle/>
          <a:p>
            <a:pPr>
              <a:defRPr sz="2200"/>
            </a:pPr>
            <a:r>
              <a:t>Risk assessment workshops</a:t>
            </a:r>
          </a:p>
          <a:p>
            <a:pPr>
              <a:defRPr sz="2200"/>
            </a:pPr>
            <a:endParaRPr/>
          </a:p>
          <a:p>
            <a:pPr>
              <a:spcBef>
                <a:spcPts val="500"/>
              </a:spcBef>
              <a:defRPr sz="2200"/>
            </a:pPr>
            <a:r>
              <a:t>Discussion with external auditors</a:t>
            </a:r>
          </a:p>
          <a:p>
            <a:pPr>
              <a:spcBef>
                <a:spcPts val="500"/>
              </a:spcBef>
              <a:defRPr sz="2200"/>
            </a:pPr>
            <a:endParaRPr/>
          </a:p>
          <a:p>
            <a:pPr>
              <a:spcBef>
                <a:spcPts val="500"/>
              </a:spcBef>
              <a:defRPr sz="2200"/>
            </a:pPr>
            <a:r>
              <a:t>Stress testing</a:t>
            </a:r>
          </a:p>
          <a:p>
            <a:pPr>
              <a:spcBef>
                <a:spcPts val="500"/>
              </a:spcBef>
              <a:defRPr sz="2200"/>
            </a:pPr>
            <a:endParaRPr/>
          </a:p>
          <a:p>
            <a:pPr>
              <a:spcBef>
                <a:spcPts val="500"/>
              </a:spcBef>
              <a:defRPr sz="2200"/>
            </a:pPr>
            <a:r>
              <a:t>Scenario analysis</a:t>
            </a:r>
          </a:p>
        </p:txBody>
      </p:sp>
      <p:sp>
        <p:nvSpPr>
          <p:cNvPr id="134" name="Shape 134"/>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12</a:t>
            </a:fld>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prstGeom prst="rect">
            <a:avLst/>
          </a:prstGeom>
        </p:spPr>
        <p:txBody>
          <a:bodyPr/>
          <a:lstStyle>
            <a:lvl1pPr defTabSz="585215">
              <a:defRPr sz="2559"/>
            </a:lvl1pPr>
          </a:lstStyle>
          <a:p>
            <a:r>
              <a:t>Overlapping Nature of External and Internal Drivers</a:t>
            </a:r>
          </a:p>
        </p:txBody>
      </p:sp>
      <p:sp>
        <p:nvSpPr>
          <p:cNvPr id="141" name="Shape 141"/>
          <p:cNvSpPr>
            <a:spLocks noGrp="1"/>
          </p:cNvSpPr>
          <p:nvPr>
            <p:ph idx="1"/>
          </p:nvPr>
        </p:nvSpPr>
        <p:spPr>
          <a:prstGeom prst="rect">
            <a:avLst/>
          </a:prstGeom>
        </p:spPr>
        <p:txBody>
          <a:bodyPr>
            <a:normAutofit fontScale="92500" lnSpcReduction="10000"/>
          </a:bodyPr>
          <a:lstStyle/>
          <a:p>
            <a:r>
              <a:rPr dirty="0"/>
              <a:t>External and internal risk drivers often overlap</a:t>
            </a:r>
          </a:p>
          <a:p>
            <a:endParaRPr dirty="0"/>
          </a:p>
          <a:p>
            <a:r>
              <a:rPr dirty="0"/>
              <a:t>Example: development and launch of new products</a:t>
            </a:r>
          </a:p>
          <a:p>
            <a:pPr marL="742950" lvl="1" indent="-285750"/>
            <a:r>
              <a:rPr dirty="0"/>
              <a:t>Internal risks include strategic, operational, compliance and financial risks</a:t>
            </a:r>
            <a:endParaRPr sz="1800" dirty="0"/>
          </a:p>
          <a:p>
            <a:pPr marL="742950" lvl="1" indent="-285750"/>
            <a:r>
              <a:rPr dirty="0"/>
              <a:t>External risks include the economic climate and the competitive environment</a:t>
            </a:r>
          </a:p>
          <a:p>
            <a:pPr marL="742950" lvl="1" indent="-285750"/>
            <a:endParaRPr dirty="0"/>
          </a:p>
          <a:p>
            <a:r>
              <a:rPr dirty="0"/>
              <a:t>Possible methods to reduce new product risk</a:t>
            </a:r>
          </a:p>
          <a:p>
            <a:pPr marL="742950" lvl="1" indent="-285750"/>
            <a:r>
              <a:rPr dirty="0"/>
              <a:t>Gap analysis</a:t>
            </a:r>
          </a:p>
          <a:p>
            <a:pPr marL="742950" lvl="1" indent="-285750"/>
            <a:r>
              <a:rPr dirty="0"/>
              <a:t>Market survey</a:t>
            </a:r>
          </a:p>
          <a:p>
            <a:pPr marL="742950" lvl="1" indent="-285750"/>
            <a:r>
              <a:rPr dirty="0"/>
              <a:t>Research and development</a:t>
            </a:r>
          </a:p>
        </p:txBody>
      </p:sp>
      <p:sp>
        <p:nvSpPr>
          <p:cNvPr id="140" name="Shape 140"/>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13</a:t>
            </a:fld>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prstGeom prst="rect">
            <a:avLst/>
          </a:prstGeom>
        </p:spPr>
        <p:txBody>
          <a:bodyPr/>
          <a:lstStyle/>
          <a:p>
            <a:r>
              <a:rPr dirty="0"/>
              <a:t> Concepts of Risk</a:t>
            </a:r>
          </a:p>
        </p:txBody>
      </p:sp>
      <p:sp>
        <p:nvSpPr>
          <p:cNvPr id="147" name="Shape 147"/>
          <p:cNvSpPr>
            <a:spLocks noGrp="1"/>
          </p:cNvSpPr>
          <p:nvPr>
            <p:ph idx="1"/>
          </p:nvPr>
        </p:nvSpPr>
        <p:spPr>
          <a:xfrm>
            <a:off x="579518" y="1583364"/>
            <a:ext cx="8662246" cy="3880773"/>
          </a:xfrm>
          <a:prstGeom prst="rect">
            <a:avLst/>
          </a:prstGeom>
        </p:spPr>
        <p:txBody>
          <a:bodyPr>
            <a:noAutofit/>
          </a:bodyPr>
          <a:lstStyle/>
          <a:p>
            <a:pPr>
              <a:lnSpc>
                <a:spcPct val="150000"/>
              </a:lnSpc>
            </a:pPr>
            <a:r>
              <a:rPr sz="2000" dirty="0"/>
              <a:t>Risk culture and conduct risk</a:t>
            </a:r>
          </a:p>
          <a:p>
            <a:pPr>
              <a:lnSpc>
                <a:spcPct val="150000"/>
              </a:lnSpc>
              <a:spcBef>
                <a:spcPts val="500"/>
              </a:spcBef>
              <a:defRPr sz="2200"/>
            </a:pPr>
            <a:r>
              <a:rPr sz="2000" dirty="0"/>
              <a:t>Risk appetite</a:t>
            </a:r>
          </a:p>
          <a:p>
            <a:pPr>
              <a:lnSpc>
                <a:spcPct val="150000"/>
              </a:lnSpc>
              <a:spcBef>
                <a:spcPts val="500"/>
              </a:spcBef>
              <a:defRPr sz="2200"/>
            </a:pPr>
            <a:r>
              <a:rPr sz="2000" dirty="0"/>
              <a:t>Inherent </a:t>
            </a:r>
            <a:r>
              <a:rPr lang="en-GB" sz="2000" dirty="0"/>
              <a:t>(gross) </a:t>
            </a:r>
            <a:r>
              <a:rPr sz="2000" dirty="0"/>
              <a:t>risk</a:t>
            </a:r>
          </a:p>
          <a:p>
            <a:pPr>
              <a:lnSpc>
                <a:spcPct val="150000"/>
              </a:lnSpc>
            </a:pPr>
            <a:r>
              <a:rPr sz="2000" dirty="0"/>
              <a:t>Resid</a:t>
            </a:r>
            <a:r>
              <a:rPr lang="en-GB" sz="2000" dirty="0"/>
              <a:t>u</a:t>
            </a:r>
            <a:r>
              <a:rPr sz="2000" dirty="0"/>
              <a:t>al </a:t>
            </a:r>
            <a:r>
              <a:rPr lang="en-GB" sz="2000" dirty="0"/>
              <a:t>(net) </a:t>
            </a:r>
            <a:r>
              <a:rPr sz="2000" dirty="0"/>
              <a:t>risk</a:t>
            </a:r>
          </a:p>
          <a:p>
            <a:pPr>
              <a:lnSpc>
                <a:spcPct val="150000"/>
              </a:lnSpc>
            </a:pPr>
            <a:r>
              <a:rPr sz="2000" dirty="0"/>
              <a:t>Risk profile</a:t>
            </a:r>
          </a:p>
          <a:p>
            <a:pPr>
              <a:lnSpc>
                <a:spcPct val="150000"/>
              </a:lnSpc>
            </a:pPr>
            <a:r>
              <a:rPr sz="2000" dirty="0"/>
              <a:t>Risk mitigation</a:t>
            </a:r>
            <a:endParaRPr lang="en-GB" sz="2000" dirty="0"/>
          </a:p>
          <a:p>
            <a:pPr>
              <a:lnSpc>
                <a:spcPct val="150000"/>
              </a:lnSpc>
            </a:pPr>
            <a:r>
              <a:rPr lang="en-GB" sz="2000" dirty="0"/>
              <a:t>Reputational risk</a:t>
            </a:r>
            <a:endParaRPr sz="2000" dirty="0"/>
          </a:p>
        </p:txBody>
      </p:sp>
      <p:sp>
        <p:nvSpPr>
          <p:cNvPr id="146" name="Shape 146"/>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14</a:t>
            </a:fld>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prstGeom prst="rect">
            <a:avLst/>
          </a:prstGeom>
        </p:spPr>
        <p:txBody>
          <a:bodyPr/>
          <a:lstStyle/>
          <a:p>
            <a:r>
              <a:t>Adding Value</a:t>
            </a:r>
          </a:p>
        </p:txBody>
      </p:sp>
      <p:sp>
        <p:nvSpPr>
          <p:cNvPr id="153" name="Shape 153"/>
          <p:cNvSpPr>
            <a:spLocks noGrp="1"/>
          </p:cNvSpPr>
          <p:nvPr>
            <p:ph idx="1"/>
          </p:nvPr>
        </p:nvSpPr>
        <p:spPr>
          <a:prstGeom prst="rect">
            <a:avLst/>
          </a:prstGeom>
        </p:spPr>
        <p:txBody>
          <a:bodyPr/>
          <a:lstStyle/>
          <a:p>
            <a:r>
              <a:rPr dirty="0"/>
              <a:t>Cost/benefit analysis - actual cost vs likely revenues</a:t>
            </a:r>
          </a:p>
          <a:p>
            <a:endParaRPr dirty="0"/>
          </a:p>
          <a:p>
            <a:r>
              <a:rPr dirty="0"/>
              <a:t>Include potential risks when assessing new strategies/products</a:t>
            </a:r>
          </a:p>
          <a:p>
            <a:endParaRPr dirty="0"/>
          </a:p>
          <a:p>
            <a:r>
              <a:rPr dirty="0"/>
              <a:t>Involvement in early stage of product development </a:t>
            </a:r>
          </a:p>
          <a:p>
            <a:endParaRPr dirty="0"/>
          </a:p>
          <a:p>
            <a:r>
              <a:rPr dirty="0"/>
              <a:t>Reduce likelihood of unexpected outcomes on day-to-day basis results in reduction of earnings volatility and enhance firm’s share price </a:t>
            </a:r>
          </a:p>
        </p:txBody>
      </p:sp>
      <p:sp>
        <p:nvSpPr>
          <p:cNvPr id="152" name="Shape 152"/>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prstGeom prst="rect">
            <a:avLst/>
          </a:prstGeom>
        </p:spPr>
        <p:txBody>
          <a:bodyPr/>
          <a:lstStyle>
            <a:lvl1pPr defTabSz="868680">
              <a:defRPr sz="3800"/>
            </a:lvl1pPr>
          </a:lstStyle>
          <a:p>
            <a:r>
              <a:t> Specific Risks in Financial Services</a:t>
            </a:r>
          </a:p>
        </p:txBody>
      </p:sp>
      <p:sp>
        <p:nvSpPr>
          <p:cNvPr id="159" name="Shape 159"/>
          <p:cNvSpPr>
            <a:spLocks noGrp="1"/>
          </p:cNvSpPr>
          <p:nvPr>
            <p:ph idx="1"/>
          </p:nvPr>
        </p:nvSpPr>
        <p:spPr>
          <a:prstGeom prst="rect">
            <a:avLst/>
          </a:prstGeom>
        </p:spPr>
        <p:txBody>
          <a:bodyPr>
            <a:normAutofit lnSpcReduction="10000"/>
          </a:bodyPr>
          <a:lstStyle/>
          <a:p>
            <a:r>
              <a:t>Bank for International Settlements defines the following:</a:t>
            </a:r>
          </a:p>
          <a:p>
            <a:pPr marL="742950" lvl="1" indent="-285750"/>
            <a:r>
              <a:t>Operational risks</a:t>
            </a:r>
            <a:endParaRPr sz="1800"/>
          </a:p>
          <a:p>
            <a:pPr marL="742950" lvl="1" indent="-285750"/>
            <a:r>
              <a:t>Credit risk</a:t>
            </a:r>
            <a:endParaRPr sz="1800"/>
          </a:p>
          <a:p>
            <a:pPr marL="742950" lvl="1" indent="-285750"/>
            <a:r>
              <a:t>Market and asset liquidity risk</a:t>
            </a:r>
            <a:endParaRPr sz="1800"/>
          </a:p>
          <a:p>
            <a:pPr marL="742950" lvl="1" indent="-285750"/>
            <a:r>
              <a:t>Funding liquidity risk</a:t>
            </a:r>
          </a:p>
          <a:p>
            <a:pPr marL="742950" lvl="1" indent="-285750"/>
            <a:r>
              <a:t>Interest rate risk</a:t>
            </a:r>
          </a:p>
          <a:p>
            <a:pPr marL="742950" lvl="1" indent="-285750"/>
            <a:endParaRPr/>
          </a:p>
          <a:p>
            <a:r>
              <a:t>Systemic risk: </a:t>
            </a:r>
          </a:p>
          <a:p>
            <a:pPr marL="742950" lvl="1" indent="-285750"/>
            <a:r>
              <a:t>Risk to one firm can affect stability of whole financial system</a:t>
            </a:r>
          </a:p>
          <a:p>
            <a:pPr marL="742950" lvl="1" indent="-285750"/>
            <a:r>
              <a:t>Recovery and resolution plans required</a:t>
            </a:r>
          </a:p>
        </p:txBody>
      </p:sp>
      <p:sp>
        <p:nvSpPr>
          <p:cNvPr id="158" name="Shape 158"/>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16</a:t>
            </a:fld>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lstStyle/>
          <a:p>
            <a:r>
              <a:t>Risk in different industries</a:t>
            </a:r>
          </a:p>
        </p:txBody>
      </p:sp>
      <p:sp>
        <p:nvSpPr>
          <p:cNvPr id="164" name="Shape 164"/>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17</a:t>
            </a:fld>
            <a:endParaRPr/>
          </a:p>
        </p:txBody>
      </p:sp>
      <p:pic>
        <p:nvPicPr>
          <p:cNvPr id="4" name="Picture 3">
            <a:extLst>
              <a:ext uri="{FF2B5EF4-FFF2-40B4-BE49-F238E27FC236}">
                <a16:creationId xmlns:a16="http://schemas.microsoft.com/office/drawing/2014/main" id="{8A1B4234-4C42-4FF2-F827-15D4D86DC733}"/>
              </a:ext>
            </a:extLst>
          </p:cNvPr>
          <p:cNvPicPr>
            <a:picLocks noChangeAspect="1"/>
          </p:cNvPicPr>
          <p:nvPr/>
        </p:nvPicPr>
        <p:blipFill>
          <a:blip r:embed="rId3"/>
          <a:stretch>
            <a:fillRect/>
          </a:stretch>
        </p:blipFill>
        <p:spPr>
          <a:xfrm>
            <a:off x="666205" y="1750423"/>
            <a:ext cx="8320447" cy="3636343"/>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prstGeom prst="rect">
            <a:avLst/>
          </a:prstGeom>
        </p:spPr>
        <p:txBody>
          <a:bodyPr/>
          <a:lstStyle>
            <a:lvl1pPr defTabSz="868680">
              <a:defRPr sz="3800"/>
            </a:lvl1pPr>
          </a:lstStyle>
          <a:p>
            <a:r>
              <a:rPr lang="en-GB" dirty="0"/>
              <a:t>Emerging Risks in Financial Services</a:t>
            </a:r>
            <a:endParaRPr dirty="0"/>
          </a:p>
        </p:txBody>
      </p:sp>
      <p:sp>
        <p:nvSpPr>
          <p:cNvPr id="159" name="Shape 159"/>
          <p:cNvSpPr>
            <a:spLocks noGrp="1"/>
          </p:cNvSpPr>
          <p:nvPr>
            <p:ph idx="1"/>
          </p:nvPr>
        </p:nvSpPr>
        <p:spPr>
          <a:xfrm>
            <a:off x="550335" y="1627135"/>
            <a:ext cx="8662246" cy="3880773"/>
          </a:xfrm>
          <a:prstGeom prst="rect">
            <a:avLst/>
          </a:prstGeom>
        </p:spPr>
        <p:txBody>
          <a:bodyPr>
            <a:normAutofit fontScale="92500"/>
          </a:bodyPr>
          <a:lstStyle/>
          <a:p>
            <a:pPr>
              <a:lnSpc>
                <a:spcPct val="150000"/>
              </a:lnSpc>
            </a:pPr>
            <a:r>
              <a:rPr lang="en-GB" dirty="0"/>
              <a:t>Technology in finance and regulations</a:t>
            </a:r>
          </a:p>
          <a:p>
            <a:pPr>
              <a:lnSpc>
                <a:spcPct val="150000"/>
              </a:lnSpc>
            </a:pPr>
            <a:r>
              <a:rPr lang="en-GB" dirty="0"/>
              <a:t>Digital Assets, Cryptocurrencies and Smart Contracts </a:t>
            </a:r>
          </a:p>
          <a:p>
            <a:pPr>
              <a:lnSpc>
                <a:spcPct val="150000"/>
              </a:lnSpc>
            </a:pPr>
            <a:r>
              <a:rPr lang="en-GB" dirty="0"/>
              <a:t>Financial crime</a:t>
            </a:r>
          </a:p>
          <a:p>
            <a:pPr>
              <a:lnSpc>
                <a:spcPct val="150000"/>
              </a:lnSpc>
            </a:pPr>
            <a:r>
              <a:rPr lang="en-GB" dirty="0"/>
              <a:t>Cyber and data security</a:t>
            </a:r>
          </a:p>
          <a:p>
            <a:pPr>
              <a:lnSpc>
                <a:spcPct val="150000"/>
              </a:lnSpc>
            </a:pPr>
            <a:r>
              <a:rPr lang="en-GB" dirty="0"/>
              <a:t>Custody</a:t>
            </a:r>
          </a:p>
          <a:p>
            <a:pPr>
              <a:lnSpc>
                <a:spcPct val="150000"/>
              </a:lnSpc>
            </a:pPr>
            <a:r>
              <a:rPr lang="en-GB" dirty="0"/>
              <a:t>Market risk</a:t>
            </a:r>
          </a:p>
          <a:p>
            <a:pPr>
              <a:lnSpc>
                <a:spcPct val="150000"/>
              </a:lnSpc>
            </a:pPr>
            <a:r>
              <a:rPr lang="en-GB" dirty="0"/>
              <a:t>Business and reputational risks</a:t>
            </a:r>
            <a:endParaRPr dirty="0"/>
          </a:p>
        </p:txBody>
      </p:sp>
      <p:sp>
        <p:nvSpPr>
          <p:cNvPr id="158" name="Shape 158"/>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18</a:t>
            </a:fld>
            <a:endParaRPr/>
          </a:p>
        </p:txBody>
      </p:sp>
    </p:spTree>
    <p:extLst>
      <p:ext uri="{BB962C8B-B14F-4D97-AF65-F5344CB8AC3E}">
        <p14:creationId xmlns:p14="http://schemas.microsoft.com/office/powerpoint/2010/main" val="191499677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prstGeom prst="rect">
            <a:avLst/>
          </a:prstGeom>
        </p:spPr>
        <p:txBody>
          <a:bodyPr>
            <a:normAutofit fontScale="90000"/>
          </a:bodyPr>
          <a:lstStyle/>
          <a:p>
            <a:pPr defTabSz="795527">
              <a:defRPr sz="5220"/>
            </a:pPr>
            <a:r>
              <a:t>International Risk Regulation</a:t>
            </a:r>
            <a:br/>
            <a:endParaRPr/>
          </a:p>
        </p:txBody>
      </p:sp>
      <p:sp>
        <p:nvSpPr>
          <p:cNvPr id="170" name="Shape 170"/>
          <p:cNvSpPr>
            <a:spLocks noGrp="1"/>
          </p:cNvSpPr>
          <p:nvPr>
            <p:ph type="body" idx="1"/>
          </p:nvPr>
        </p:nvSpPr>
        <p:spPr>
          <a:prstGeom prst="rect">
            <a:avLst/>
          </a:prstGeom>
        </p:spPr>
        <p:txBody>
          <a:bodyPr/>
          <a:lstStyle/>
          <a:p>
            <a:r>
              <a:t>Chapter 2</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r>
              <a:t>Objective of the Qualification</a:t>
            </a:r>
          </a:p>
        </p:txBody>
      </p:sp>
      <p:sp>
        <p:nvSpPr>
          <p:cNvPr id="86" name="Shape 86"/>
          <p:cNvSpPr>
            <a:spLocks noGrp="1"/>
          </p:cNvSpPr>
          <p:nvPr>
            <p:ph idx="1"/>
          </p:nvPr>
        </p:nvSpPr>
        <p:spPr>
          <a:prstGeom prst="rect">
            <a:avLst/>
          </a:prstGeom>
        </p:spPr>
        <p:txBody>
          <a:bodyPr>
            <a:normAutofit/>
          </a:bodyPr>
          <a:lstStyle/>
          <a:p>
            <a:r>
              <a:t>The objective of the examination is to ensure that candidates have a broad understanding of the following:</a:t>
            </a:r>
          </a:p>
          <a:p>
            <a:pPr marL="742950" lvl="1" indent="-285750"/>
            <a:r>
              <a:t>The general principles of risk in business </a:t>
            </a:r>
            <a:endParaRPr sz="1800"/>
          </a:p>
          <a:p>
            <a:pPr marL="742950" lvl="1" indent="-285750"/>
            <a:r>
              <a:t>The key risks that arise within the financial services industry</a:t>
            </a:r>
            <a:endParaRPr sz="1800"/>
          </a:p>
          <a:p>
            <a:pPr marL="742950" lvl="1" indent="-285750"/>
            <a:r>
              <a:t>The influence of corporate governance, regulation and codes of conduct</a:t>
            </a:r>
            <a:endParaRPr sz="1800"/>
          </a:p>
          <a:p>
            <a:pPr marL="742950" lvl="1" indent="-285750"/>
            <a:r>
              <a:t>The approaches that are typically used to identify, reduce and manage specific aspects of risk</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prstGeom prst="rect">
            <a:avLst/>
          </a:prstGeom>
        </p:spPr>
        <p:txBody>
          <a:bodyPr/>
          <a:lstStyle>
            <a:lvl1pPr defTabSz="877823">
              <a:defRPr sz="3839"/>
            </a:lvl1pPr>
          </a:lstStyle>
          <a:p>
            <a:r>
              <a:t>Bank for International Settlements</a:t>
            </a:r>
          </a:p>
        </p:txBody>
      </p:sp>
      <p:sp>
        <p:nvSpPr>
          <p:cNvPr id="174" name="Shape 174"/>
          <p:cNvSpPr>
            <a:spLocks noGrp="1"/>
          </p:cNvSpPr>
          <p:nvPr>
            <p:ph idx="1"/>
          </p:nvPr>
        </p:nvSpPr>
        <p:spPr>
          <a:prstGeom prst="rect">
            <a:avLst/>
          </a:prstGeom>
        </p:spPr>
        <p:txBody>
          <a:bodyPr>
            <a:normAutofit fontScale="92500" lnSpcReduction="20000"/>
          </a:bodyPr>
          <a:lstStyle/>
          <a:p>
            <a:r>
              <a:t>Established in 1930</a:t>
            </a:r>
          </a:p>
          <a:p>
            <a:endParaRPr/>
          </a:p>
          <a:p>
            <a:r>
              <a:t>Bank of central banks</a:t>
            </a:r>
          </a:p>
          <a:p>
            <a:endParaRPr/>
          </a:p>
          <a:p>
            <a:r>
              <a:t>International monetary and financial co-operation</a:t>
            </a:r>
          </a:p>
          <a:p>
            <a:endParaRPr/>
          </a:p>
          <a:p>
            <a:r>
              <a:t>Headquartered in Basel in Switzerland</a:t>
            </a:r>
          </a:p>
          <a:p>
            <a:endParaRPr/>
          </a:p>
          <a:p>
            <a:r>
              <a:t>Regulatory guidelines do </a:t>
            </a:r>
            <a:r>
              <a:rPr u="sng"/>
              <a:t>not</a:t>
            </a:r>
            <a:r>
              <a:t> have force in national or international law</a:t>
            </a:r>
          </a:p>
          <a:p>
            <a:endParaRPr/>
          </a:p>
          <a:p>
            <a:r>
              <a:t>Countries can choose to implement via law and/or regulations </a:t>
            </a:r>
          </a:p>
        </p:txBody>
      </p:sp>
      <p:sp>
        <p:nvSpPr>
          <p:cNvPr id="173" name="Shape 173"/>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20</a:t>
            </a:fld>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prstGeom prst="rect">
            <a:avLst/>
          </a:prstGeom>
        </p:spPr>
        <p:txBody>
          <a:bodyPr/>
          <a:lstStyle/>
          <a:p>
            <a:r>
              <a:rPr dirty="0"/>
              <a:t>Basel Committee (BCBS)</a:t>
            </a:r>
          </a:p>
        </p:txBody>
      </p:sp>
      <p:sp>
        <p:nvSpPr>
          <p:cNvPr id="180" name="Shape 180"/>
          <p:cNvSpPr>
            <a:spLocks noGrp="1"/>
          </p:cNvSpPr>
          <p:nvPr>
            <p:ph idx="1"/>
          </p:nvPr>
        </p:nvSpPr>
        <p:spPr>
          <a:prstGeom prst="rect">
            <a:avLst/>
          </a:prstGeom>
        </p:spPr>
        <p:txBody>
          <a:bodyPr>
            <a:normAutofit/>
          </a:bodyPr>
          <a:lstStyle/>
          <a:p>
            <a:r>
              <a:rPr dirty="0"/>
              <a:t>Enhance understanding of supervisory issues and improve the quality of banking supervision worldwide</a:t>
            </a:r>
          </a:p>
          <a:p>
            <a:endParaRPr dirty="0"/>
          </a:p>
          <a:p>
            <a:r>
              <a:rPr lang="en-GB" dirty="0"/>
              <a:t>Basel Accords – 3 pillars</a:t>
            </a:r>
            <a:endParaRPr dirty="0"/>
          </a:p>
          <a:p>
            <a:pPr marL="742950" lvl="1" indent="-285750">
              <a:defRPr sz="1800"/>
            </a:pPr>
            <a:r>
              <a:rPr lang="en-GB" dirty="0"/>
              <a:t>Minimum calculation of capital</a:t>
            </a:r>
            <a:endParaRPr dirty="0"/>
          </a:p>
          <a:p>
            <a:pPr marL="742950" lvl="1" indent="-285750">
              <a:defRPr sz="1800"/>
            </a:pPr>
            <a:r>
              <a:rPr lang="en-GB" dirty="0"/>
              <a:t>Firm’s own view on capital adequacy and supervisory review</a:t>
            </a:r>
            <a:endParaRPr dirty="0"/>
          </a:p>
          <a:p>
            <a:pPr marL="742950" lvl="1" indent="-285750">
              <a:defRPr sz="1800"/>
            </a:pPr>
            <a:r>
              <a:rPr lang="en-GB" dirty="0"/>
              <a:t>Public disclosures</a:t>
            </a:r>
          </a:p>
        </p:txBody>
      </p:sp>
      <p:sp>
        <p:nvSpPr>
          <p:cNvPr id="179" name="Shape 179"/>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21</a:t>
            </a:fld>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prstGeom prst="rect">
            <a:avLst/>
          </a:prstGeom>
        </p:spPr>
        <p:txBody>
          <a:bodyPr/>
          <a:lstStyle/>
          <a:p>
            <a:r>
              <a:t>Basel Committee (BCBS)</a:t>
            </a:r>
          </a:p>
        </p:txBody>
      </p:sp>
      <p:sp>
        <p:nvSpPr>
          <p:cNvPr id="180" name="Shape 180"/>
          <p:cNvSpPr>
            <a:spLocks noGrp="1"/>
          </p:cNvSpPr>
          <p:nvPr>
            <p:ph idx="1"/>
          </p:nvPr>
        </p:nvSpPr>
        <p:spPr>
          <a:prstGeom prst="rect">
            <a:avLst/>
          </a:prstGeom>
        </p:spPr>
        <p:txBody>
          <a:bodyPr>
            <a:normAutofit/>
          </a:bodyPr>
          <a:lstStyle/>
          <a:p>
            <a:r>
              <a:rPr lang="en-US" dirty="0"/>
              <a:t>Standards on capital adequacy to ensure firms hold enough capital to overcome adverse movements</a:t>
            </a:r>
            <a:endParaRPr lang="en-GB" dirty="0"/>
          </a:p>
          <a:p>
            <a:endParaRPr lang="en-GB" dirty="0"/>
          </a:p>
          <a:p>
            <a:r>
              <a:rPr lang="en-GB" dirty="0"/>
              <a:t>Additional concepts beyond capital adequacy (Basel IV)</a:t>
            </a:r>
            <a:endParaRPr dirty="0"/>
          </a:p>
          <a:p>
            <a:pPr marL="742950" lvl="1" indent="-285750">
              <a:defRPr sz="1800"/>
            </a:pPr>
            <a:r>
              <a:rPr lang="en-GB" dirty="0"/>
              <a:t>Countercyclical capital buffer</a:t>
            </a:r>
            <a:endParaRPr dirty="0"/>
          </a:p>
          <a:p>
            <a:pPr marL="742950" lvl="1" indent="-285750">
              <a:defRPr sz="1800"/>
            </a:pPr>
            <a:r>
              <a:rPr lang="en-GB" dirty="0"/>
              <a:t>Leverage ratio</a:t>
            </a:r>
            <a:endParaRPr dirty="0"/>
          </a:p>
          <a:p>
            <a:pPr marL="742950" lvl="1" indent="-285750">
              <a:defRPr sz="1800"/>
            </a:pPr>
            <a:r>
              <a:rPr lang="en-GB" dirty="0"/>
              <a:t>Liquidity requirements/ratios</a:t>
            </a:r>
            <a:endParaRPr dirty="0"/>
          </a:p>
        </p:txBody>
      </p:sp>
      <p:sp>
        <p:nvSpPr>
          <p:cNvPr id="179" name="Shape 179"/>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22</a:t>
            </a:fld>
            <a:endParaRPr/>
          </a:p>
        </p:txBody>
      </p:sp>
    </p:spTree>
    <p:extLst>
      <p:ext uri="{BB962C8B-B14F-4D97-AF65-F5344CB8AC3E}">
        <p14:creationId xmlns:p14="http://schemas.microsoft.com/office/powerpoint/2010/main" val="136427469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prstGeom prst="rect">
            <a:avLst/>
          </a:prstGeom>
        </p:spPr>
        <p:txBody>
          <a:bodyPr/>
          <a:lstStyle/>
          <a:p>
            <a:r>
              <a:t>Core Principles </a:t>
            </a:r>
          </a:p>
        </p:txBody>
      </p:sp>
      <p:sp>
        <p:nvSpPr>
          <p:cNvPr id="186" name="Shape 186"/>
          <p:cNvSpPr>
            <a:spLocks noGrp="1"/>
          </p:cNvSpPr>
          <p:nvPr>
            <p:ph idx="1"/>
          </p:nvPr>
        </p:nvSpPr>
        <p:spPr>
          <a:prstGeom prst="rect">
            <a:avLst/>
          </a:prstGeom>
        </p:spPr>
        <p:txBody>
          <a:bodyPr>
            <a:normAutofit fontScale="92500" lnSpcReduction="20000"/>
          </a:bodyPr>
          <a:lstStyle/>
          <a:p>
            <a:r>
              <a:rPr dirty="0"/>
              <a:t>National preconditions to provide a framework for effective supervision</a:t>
            </a:r>
          </a:p>
          <a:p>
            <a:pPr marL="742950" lvl="1" indent="-285750">
              <a:defRPr sz="1800"/>
            </a:pPr>
            <a:r>
              <a:rPr dirty="0"/>
              <a:t>Sound and stable macro economic policies</a:t>
            </a:r>
          </a:p>
          <a:p>
            <a:pPr marL="742950" lvl="1" indent="-285750">
              <a:defRPr sz="1800"/>
            </a:pPr>
            <a:r>
              <a:rPr dirty="0"/>
              <a:t>Framework for financial stability policy formulation</a:t>
            </a:r>
          </a:p>
          <a:p>
            <a:pPr marL="742950" lvl="1" indent="-285750">
              <a:defRPr sz="1800"/>
            </a:pPr>
            <a:r>
              <a:rPr dirty="0"/>
              <a:t>Public infrastructure</a:t>
            </a:r>
          </a:p>
          <a:p>
            <a:pPr marL="742950" lvl="1" indent="-285750">
              <a:defRPr sz="1800"/>
            </a:pPr>
            <a:r>
              <a:rPr dirty="0"/>
              <a:t>Framework for financial crisis management. recovery and resolution</a:t>
            </a:r>
          </a:p>
          <a:p>
            <a:pPr marL="742950" lvl="1" indent="-285750">
              <a:defRPr sz="1800"/>
            </a:pPr>
            <a:r>
              <a:rPr dirty="0"/>
              <a:t>Systemic protection or public safety net</a:t>
            </a:r>
          </a:p>
          <a:p>
            <a:pPr marL="742950" lvl="1" indent="-285750">
              <a:defRPr sz="1800"/>
            </a:pPr>
            <a:r>
              <a:rPr dirty="0"/>
              <a:t>Effective market discipline</a:t>
            </a:r>
          </a:p>
          <a:p>
            <a:pPr marL="742950" lvl="1" indent="-285750">
              <a:defRPr sz="1800"/>
            </a:pPr>
            <a:endParaRPr dirty="0"/>
          </a:p>
          <a:p>
            <a:r>
              <a:rPr dirty="0"/>
              <a:t>29 Core principles</a:t>
            </a:r>
          </a:p>
          <a:p>
            <a:pPr marL="742950" lvl="1" indent="-285750">
              <a:defRPr sz="1800"/>
            </a:pPr>
            <a:r>
              <a:rPr dirty="0"/>
              <a:t>1-13: Supervisory powers, responsibilities and functions</a:t>
            </a:r>
          </a:p>
          <a:p>
            <a:pPr marL="742950" lvl="1" indent="-285750">
              <a:defRPr sz="1800"/>
            </a:pPr>
            <a:r>
              <a:rPr dirty="0"/>
              <a:t>14-29: Supervisory expectations of banks, emphasising importance of good corporate governance and risk management </a:t>
            </a:r>
          </a:p>
        </p:txBody>
      </p:sp>
      <p:sp>
        <p:nvSpPr>
          <p:cNvPr id="185" name="Shape 185"/>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23</a:t>
            </a:fld>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p:nvPr>
        </p:nvSpPr>
        <p:spPr>
          <a:prstGeom prst="rect">
            <a:avLst/>
          </a:prstGeom>
        </p:spPr>
        <p:txBody>
          <a:bodyPr/>
          <a:lstStyle/>
          <a:p>
            <a:r>
              <a:rPr dirty="0"/>
              <a:t>Basel Regulatory Capital</a:t>
            </a:r>
          </a:p>
        </p:txBody>
      </p:sp>
      <p:sp>
        <p:nvSpPr>
          <p:cNvPr id="192" name="Shape 192"/>
          <p:cNvSpPr>
            <a:spLocks noGrp="1"/>
          </p:cNvSpPr>
          <p:nvPr>
            <p:ph idx="1"/>
          </p:nvPr>
        </p:nvSpPr>
        <p:spPr>
          <a:xfrm>
            <a:off x="550335" y="1536971"/>
            <a:ext cx="8662246" cy="4058490"/>
          </a:xfrm>
          <a:prstGeom prst="rect">
            <a:avLst/>
          </a:prstGeom>
        </p:spPr>
        <p:txBody>
          <a:bodyPr>
            <a:normAutofit/>
          </a:bodyPr>
          <a:lstStyle/>
          <a:p>
            <a:pPr>
              <a:lnSpc>
                <a:spcPct val="90000"/>
              </a:lnSpc>
              <a:defRPr sz="1700"/>
            </a:pPr>
            <a:r>
              <a:rPr dirty="0"/>
              <a:t>Sound practice principles</a:t>
            </a:r>
          </a:p>
          <a:p>
            <a:pPr marL="742950" lvl="1" indent="-285750">
              <a:lnSpc>
                <a:spcPct val="90000"/>
              </a:lnSpc>
              <a:spcBef>
                <a:spcPts val="300"/>
              </a:spcBef>
              <a:defRPr sz="1500"/>
            </a:pPr>
            <a:r>
              <a:rPr dirty="0"/>
              <a:t>Covering a range of aspects of risk management </a:t>
            </a:r>
          </a:p>
          <a:p>
            <a:pPr marL="742950" lvl="1" indent="-285750">
              <a:lnSpc>
                <a:spcPct val="90000"/>
              </a:lnSpc>
              <a:spcBef>
                <a:spcPts val="300"/>
              </a:spcBef>
              <a:defRPr sz="1500"/>
            </a:pPr>
            <a:r>
              <a:rPr dirty="0"/>
              <a:t>Practical guidance for firms</a:t>
            </a:r>
          </a:p>
          <a:p>
            <a:pPr marL="742950" lvl="1" indent="-285750">
              <a:lnSpc>
                <a:spcPct val="90000"/>
              </a:lnSpc>
              <a:spcBef>
                <a:spcPts val="300"/>
              </a:spcBef>
              <a:defRPr sz="1500"/>
            </a:pPr>
            <a:r>
              <a:rPr dirty="0"/>
              <a:t>Specific areas for regulators to address in supervisory role</a:t>
            </a:r>
          </a:p>
          <a:p>
            <a:pPr marL="742950" lvl="1" indent="-285750">
              <a:lnSpc>
                <a:spcPct val="90000"/>
              </a:lnSpc>
              <a:spcBef>
                <a:spcPts val="300"/>
              </a:spcBef>
              <a:defRPr sz="1500"/>
            </a:pPr>
            <a:endParaRPr dirty="0"/>
          </a:p>
          <a:p>
            <a:pPr>
              <a:lnSpc>
                <a:spcPct val="90000"/>
              </a:lnSpc>
              <a:defRPr sz="1700"/>
            </a:pPr>
            <a:r>
              <a:rPr dirty="0"/>
              <a:t>Pillar 2 Assessment - Internal Capital Adequacy Assessment Process (ICAAP)</a:t>
            </a:r>
          </a:p>
          <a:p>
            <a:pPr marL="742950" lvl="1" indent="-285750">
              <a:lnSpc>
                <a:spcPct val="90000"/>
              </a:lnSpc>
              <a:spcBef>
                <a:spcPts val="300"/>
              </a:spcBef>
              <a:defRPr sz="1500"/>
            </a:pPr>
            <a:r>
              <a:rPr dirty="0"/>
              <a:t>Firm’s risk exposure</a:t>
            </a:r>
          </a:p>
          <a:p>
            <a:pPr marL="742950" lvl="1" indent="-285750">
              <a:lnSpc>
                <a:spcPct val="90000"/>
              </a:lnSpc>
              <a:spcBef>
                <a:spcPts val="300"/>
              </a:spcBef>
              <a:defRPr sz="1500"/>
            </a:pPr>
            <a:r>
              <a:rPr dirty="0"/>
              <a:t>Firm’s view on adequacy of its risk management processes</a:t>
            </a:r>
          </a:p>
          <a:p>
            <a:pPr marL="742950" lvl="1" indent="-285750">
              <a:lnSpc>
                <a:spcPct val="90000"/>
              </a:lnSpc>
              <a:spcBef>
                <a:spcPts val="300"/>
              </a:spcBef>
              <a:defRPr sz="1500"/>
            </a:pPr>
            <a:r>
              <a:rPr dirty="0"/>
              <a:t>Firm’s financial and capital plans</a:t>
            </a:r>
          </a:p>
          <a:p>
            <a:pPr marL="742950" lvl="1" indent="-285750">
              <a:lnSpc>
                <a:spcPct val="90000"/>
              </a:lnSpc>
              <a:spcBef>
                <a:spcPts val="300"/>
              </a:spcBef>
              <a:defRPr sz="1500"/>
            </a:pPr>
            <a:r>
              <a:rPr dirty="0"/>
              <a:t>Stress and scenario tests applied to risks and financial plans</a:t>
            </a:r>
            <a:endParaRPr lang="en-GB" dirty="0"/>
          </a:p>
          <a:p>
            <a:pPr marL="742950" lvl="1" indent="-285750">
              <a:lnSpc>
                <a:spcPct val="90000"/>
              </a:lnSpc>
              <a:spcBef>
                <a:spcPts val="300"/>
              </a:spcBef>
              <a:defRPr sz="1500"/>
            </a:pPr>
            <a:r>
              <a:rPr lang="en-GB" dirty="0"/>
              <a:t>The firm’s capital and liquidity adequacy</a:t>
            </a:r>
          </a:p>
          <a:p>
            <a:pPr marL="742950" lvl="1" indent="-285750">
              <a:lnSpc>
                <a:spcPct val="90000"/>
              </a:lnSpc>
              <a:spcBef>
                <a:spcPts val="300"/>
              </a:spcBef>
              <a:defRPr sz="1500"/>
            </a:pPr>
            <a:r>
              <a:rPr lang="en-GB" dirty="0"/>
              <a:t>“Use-test”</a:t>
            </a:r>
          </a:p>
          <a:p>
            <a:pPr marL="742950" lvl="1" indent="-285750">
              <a:lnSpc>
                <a:spcPct val="90000"/>
              </a:lnSpc>
              <a:spcBef>
                <a:spcPts val="300"/>
              </a:spcBef>
              <a:defRPr sz="1500"/>
            </a:pPr>
            <a:r>
              <a:rPr lang="en-GB" dirty="0"/>
              <a:t>Setting the regulatory capital and liquidity level</a:t>
            </a:r>
            <a:endParaRPr dirty="0"/>
          </a:p>
        </p:txBody>
      </p:sp>
      <p:sp>
        <p:nvSpPr>
          <p:cNvPr id="191" name="Shape 191"/>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24</a:t>
            </a:fld>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prstGeom prst="rect">
            <a:avLst/>
          </a:prstGeom>
        </p:spPr>
        <p:txBody>
          <a:bodyPr/>
          <a:lstStyle/>
          <a:p>
            <a:r>
              <a:rPr dirty="0"/>
              <a:t>Home Host State Regulation</a:t>
            </a:r>
          </a:p>
        </p:txBody>
      </p:sp>
      <p:sp>
        <p:nvSpPr>
          <p:cNvPr id="198" name="Shape 198"/>
          <p:cNvSpPr>
            <a:spLocks noGrp="1"/>
          </p:cNvSpPr>
          <p:nvPr>
            <p:ph idx="1"/>
          </p:nvPr>
        </p:nvSpPr>
        <p:spPr>
          <a:prstGeom prst="rect">
            <a:avLst/>
          </a:prstGeom>
        </p:spPr>
        <p:txBody>
          <a:bodyPr/>
          <a:lstStyle/>
          <a:p>
            <a:pPr>
              <a:lnSpc>
                <a:spcPct val="90000"/>
              </a:lnSpc>
              <a:defRPr sz="2400"/>
            </a:pPr>
            <a:r>
              <a:rPr dirty="0"/>
              <a:t>Multi jurisdiction supervision</a:t>
            </a:r>
          </a:p>
          <a:p>
            <a:pPr marL="742950" lvl="1" indent="-285750">
              <a:lnSpc>
                <a:spcPct val="90000"/>
              </a:lnSpc>
              <a:spcBef>
                <a:spcPts val="300"/>
              </a:spcBef>
            </a:pPr>
            <a:r>
              <a:rPr sz="1800" dirty="0"/>
              <a:t>Home state: Home or parent regulator</a:t>
            </a:r>
          </a:p>
          <a:p>
            <a:pPr marL="742950" lvl="1" indent="-285750">
              <a:lnSpc>
                <a:spcPct val="90000"/>
              </a:lnSpc>
              <a:spcBef>
                <a:spcPts val="300"/>
              </a:spcBef>
            </a:pPr>
            <a:r>
              <a:rPr sz="1800" dirty="0"/>
              <a:t>Host state: Regulators in countries where the firm has branches</a:t>
            </a:r>
          </a:p>
          <a:p>
            <a:pPr marL="742950" lvl="1" indent="-285750">
              <a:lnSpc>
                <a:spcPct val="90000"/>
              </a:lnSpc>
              <a:spcBef>
                <a:spcPts val="300"/>
              </a:spcBef>
            </a:pPr>
            <a:endParaRPr sz="1500" dirty="0"/>
          </a:p>
          <a:p>
            <a:pPr>
              <a:lnSpc>
                <a:spcPct val="90000"/>
              </a:lnSpc>
              <a:defRPr sz="2400"/>
            </a:pPr>
            <a:r>
              <a:rPr dirty="0"/>
              <a:t>Parent banks and supervisors are ultimately responsible</a:t>
            </a:r>
          </a:p>
          <a:p>
            <a:pPr>
              <a:lnSpc>
                <a:spcPct val="90000"/>
              </a:lnSpc>
              <a:defRPr sz="2400"/>
            </a:pPr>
            <a:endParaRPr dirty="0"/>
          </a:p>
          <a:p>
            <a:pPr>
              <a:lnSpc>
                <a:spcPct val="90000"/>
              </a:lnSpc>
              <a:defRPr sz="2400"/>
            </a:pPr>
            <a:r>
              <a:rPr dirty="0"/>
              <a:t>Key principles</a:t>
            </a:r>
          </a:p>
          <a:p>
            <a:pPr marL="742950" lvl="1" indent="-285750">
              <a:lnSpc>
                <a:spcPct val="90000"/>
              </a:lnSpc>
              <a:spcBef>
                <a:spcPts val="300"/>
              </a:spcBef>
            </a:pPr>
            <a:r>
              <a:rPr sz="1800" dirty="0"/>
              <a:t>Supervision by home supervisor</a:t>
            </a:r>
          </a:p>
          <a:p>
            <a:pPr marL="742950" lvl="1" indent="-285750">
              <a:lnSpc>
                <a:spcPct val="90000"/>
              </a:lnSpc>
              <a:spcBef>
                <a:spcPts val="300"/>
              </a:spcBef>
            </a:pPr>
            <a:r>
              <a:rPr sz="1800" dirty="0"/>
              <a:t>Cross border institution needs to have approval from home and host</a:t>
            </a:r>
          </a:p>
          <a:p>
            <a:pPr marL="742950" lvl="1" indent="-285750">
              <a:lnSpc>
                <a:spcPct val="90000"/>
              </a:lnSpc>
              <a:spcBef>
                <a:spcPts val="300"/>
              </a:spcBef>
            </a:pPr>
            <a:r>
              <a:rPr sz="1800" dirty="0"/>
              <a:t>Home countries have information gathering rights</a:t>
            </a:r>
          </a:p>
          <a:p>
            <a:pPr marL="742950" lvl="1" indent="-285750">
              <a:lnSpc>
                <a:spcPct val="90000"/>
              </a:lnSpc>
              <a:spcBef>
                <a:spcPts val="300"/>
              </a:spcBef>
            </a:pPr>
            <a:r>
              <a:rPr sz="1800" dirty="0"/>
              <a:t>Host may impose restrictive measures</a:t>
            </a:r>
          </a:p>
        </p:txBody>
      </p:sp>
      <p:sp>
        <p:nvSpPr>
          <p:cNvPr id="197" name="Shape 197"/>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25</a:t>
            </a:fld>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p>
            <a:r>
              <a:t>Principles-based regulation</a:t>
            </a:r>
          </a:p>
        </p:txBody>
      </p:sp>
      <p:sp>
        <p:nvSpPr>
          <p:cNvPr id="202" name="Shape 202"/>
          <p:cNvSpPr>
            <a:spLocks noGrp="1"/>
          </p:cNvSpPr>
          <p:nvPr>
            <p:ph idx="1"/>
          </p:nvPr>
        </p:nvSpPr>
        <p:spPr>
          <a:xfrm>
            <a:off x="550335" y="1605064"/>
            <a:ext cx="8662246" cy="4100207"/>
          </a:xfrm>
          <a:prstGeom prst="rect">
            <a:avLst/>
          </a:prstGeom>
        </p:spPr>
        <p:txBody>
          <a:bodyPr>
            <a:normAutofit fontScale="92500" lnSpcReduction="20000"/>
          </a:bodyPr>
          <a:lstStyle/>
          <a:p>
            <a:r>
              <a:rPr dirty="0"/>
              <a:t>Rules based or statutory approach – based on specific legal rules, </a:t>
            </a:r>
            <a:r>
              <a:rPr dirty="0" err="1"/>
              <a:t>eg</a:t>
            </a:r>
            <a:r>
              <a:rPr dirty="0"/>
              <a:t> US SEC</a:t>
            </a:r>
          </a:p>
          <a:p>
            <a:endParaRPr dirty="0"/>
          </a:p>
          <a:p>
            <a:r>
              <a:rPr dirty="0"/>
              <a:t>Principles based regulation specifies general types of </a:t>
            </a:r>
            <a:r>
              <a:rPr dirty="0" err="1"/>
              <a:t>behaviour</a:t>
            </a:r>
            <a:r>
              <a:rPr dirty="0"/>
              <a:t> expected</a:t>
            </a:r>
          </a:p>
          <a:p>
            <a:endParaRPr dirty="0"/>
          </a:p>
          <a:p>
            <a:r>
              <a:rPr dirty="0"/>
              <a:t>National regulator responsibility</a:t>
            </a:r>
            <a:endParaRPr sz="1800" dirty="0"/>
          </a:p>
          <a:p>
            <a:pPr marL="742950" lvl="1" indent="-285750">
              <a:defRPr sz="1800"/>
            </a:pPr>
            <a:r>
              <a:rPr dirty="0"/>
              <a:t>Day-to-day regulatory relationship with firms</a:t>
            </a:r>
          </a:p>
          <a:p>
            <a:pPr marL="742950" lvl="1" indent="-285750">
              <a:defRPr sz="1800"/>
            </a:pPr>
            <a:r>
              <a:rPr dirty="0"/>
              <a:t>Regulate for the risk a firm presents to the regulator’s statutory objectives</a:t>
            </a:r>
          </a:p>
          <a:p>
            <a:pPr marL="742950" lvl="1" indent="-285750">
              <a:defRPr sz="1800"/>
            </a:pPr>
            <a:endParaRPr dirty="0"/>
          </a:p>
          <a:p>
            <a:r>
              <a:rPr dirty="0"/>
              <a:t>Risk Management and Control</a:t>
            </a:r>
            <a:endParaRPr sz="1800" dirty="0"/>
          </a:p>
          <a:p>
            <a:pPr marL="742950" lvl="1" indent="-285750">
              <a:defRPr sz="1800"/>
            </a:pPr>
            <a:r>
              <a:rPr dirty="0"/>
              <a:t>Consumer protection</a:t>
            </a:r>
          </a:p>
          <a:p>
            <a:pPr marL="742950" lvl="1" indent="-285750">
              <a:defRPr sz="1800"/>
            </a:pPr>
            <a:r>
              <a:rPr dirty="0"/>
              <a:t>Business standards</a:t>
            </a:r>
          </a:p>
          <a:p>
            <a:pPr marL="742950" lvl="1" indent="-285750">
              <a:defRPr sz="1800"/>
            </a:pPr>
            <a:r>
              <a:rPr dirty="0"/>
              <a:t>Regulatory standards</a:t>
            </a:r>
          </a:p>
        </p:txBody>
      </p:sp>
      <p:sp>
        <p:nvSpPr>
          <p:cNvPr id="201" name="Shape 201"/>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26</a:t>
            </a:fld>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prstGeom prst="rect">
            <a:avLst/>
          </a:prstGeom>
        </p:spPr>
        <p:txBody>
          <a:bodyPr>
            <a:normAutofit/>
          </a:bodyPr>
          <a:lstStyle>
            <a:lvl1pPr defTabSz="877823">
              <a:defRPr sz="3839"/>
            </a:lvl1pPr>
          </a:lstStyle>
          <a:p>
            <a:r>
              <a:rPr sz="2800" dirty="0"/>
              <a:t>Reviews and Risk Assessment Visits</a:t>
            </a:r>
          </a:p>
        </p:txBody>
      </p:sp>
      <p:sp>
        <p:nvSpPr>
          <p:cNvPr id="208" name="Shape 208"/>
          <p:cNvSpPr>
            <a:spLocks noGrp="1"/>
          </p:cNvSpPr>
          <p:nvPr>
            <p:ph idx="1"/>
          </p:nvPr>
        </p:nvSpPr>
        <p:spPr>
          <a:xfrm>
            <a:off x="550335" y="1605064"/>
            <a:ext cx="8662246" cy="4218996"/>
          </a:xfrm>
          <a:prstGeom prst="rect">
            <a:avLst/>
          </a:prstGeom>
        </p:spPr>
        <p:txBody>
          <a:bodyPr>
            <a:normAutofit fontScale="92500" lnSpcReduction="20000"/>
          </a:bodyPr>
          <a:lstStyle/>
          <a:p>
            <a:r>
              <a:rPr dirty="0"/>
              <a:t>Baseline monitoring activities:</a:t>
            </a:r>
          </a:p>
          <a:p>
            <a:pPr marL="742950" lvl="1" indent="-285750">
              <a:defRPr sz="1800"/>
            </a:pPr>
            <a:r>
              <a:rPr sz="1900" dirty="0" err="1"/>
              <a:t>Analysing</a:t>
            </a:r>
            <a:r>
              <a:rPr sz="1900" dirty="0"/>
              <a:t> financial and other returns</a:t>
            </a:r>
          </a:p>
          <a:p>
            <a:pPr marL="742950" lvl="1" indent="-285750">
              <a:defRPr sz="1800"/>
            </a:pPr>
            <a:r>
              <a:rPr sz="1900" dirty="0"/>
              <a:t>Generally assessing management, governance and culture, control functions, capital and liquidity</a:t>
            </a:r>
          </a:p>
          <a:p>
            <a:pPr marL="308610" indent="-308610"/>
            <a:r>
              <a:rPr sz="1800" dirty="0"/>
              <a:t>S</a:t>
            </a:r>
            <a:r>
              <a:rPr dirty="0"/>
              <a:t>upervisory intensity based on risk impact and probability scores</a:t>
            </a:r>
          </a:p>
          <a:p>
            <a:endParaRPr sz="1800" dirty="0"/>
          </a:p>
          <a:p>
            <a:r>
              <a:rPr dirty="0"/>
              <a:t>For firms with significant retail or wholesale businesses:</a:t>
            </a:r>
          </a:p>
          <a:p>
            <a:pPr marL="742950" lvl="1" indent="-285750">
              <a:defRPr sz="1800"/>
            </a:pPr>
            <a:r>
              <a:rPr sz="1700" dirty="0"/>
              <a:t>Customers</a:t>
            </a:r>
          </a:p>
          <a:p>
            <a:pPr marL="742950" lvl="1" indent="-285750">
              <a:defRPr sz="1800"/>
            </a:pPr>
            <a:r>
              <a:rPr sz="1700" dirty="0"/>
              <a:t>Products</a:t>
            </a:r>
          </a:p>
          <a:p>
            <a:pPr marL="742950" lvl="1" indent="-285750">
              <a:defRPr sz="1800"/>
            </a:pPr>
            <a:r>
              <a:rPr sz="1700" dirty="0"/>
              <a:t>Markets</a:t>
            </a:r>
          </a:p>
          <a:p>
            <a:endParaRPr sz="1800" dirty="0"/>
          </a:p>
          <a:p>
            <a:r>
              <a:rPr dirty="0"/>
              <a:t>For firms with permission to hold or control client money:</a:t>
            </a:r>
          </a:p>
          <a:p>
            <a:pPr marL="742950" lvl="1" indent="-285750">
              <a:defRPr sz="1800"/>
            </a:pPr>
            <a:r>
              <a:rPr sz="1700" dirty="0"/>
              <a:t>Arrangements for safeguarding</a:t>
            </a:r>
          </a:p>
        </p:txBody>
      </p:sp>
      <p:sp>
        <p:nvSpPr>
          <p:cNvPr id="207" name="Shape 207"/>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27</a:t>
            </a:fld>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prstGeom prst="rect">
            <a:avLst/>
          </a:prstGeom>
        </p:spPr>
        <p:txBody>
          <a:bodyPr/>
          <a:lstStyle/>
          <a:p>
            <a:r>
              <a:t>Other relevant regulation</a:t>
            </a:r>
          </a:p>
        </p:txBody>
      </p:sp>
      <p:sp>
        <p:nvSpPr>
          <p:cNvPr id="214" name="Shape 214"/>
          <p:cNvSpPr>
            <a:spLocks noGrp="1"/>
          </p:cNvSpPr>
          <p:nvPr>
            <p:ph idx="1"/>
          </p:nvPr>
        </p:nvSpPr>
        <p:spPr>
          <a:prstGeom prst="rect">
            <a:avLst/>
          </a:prstGeom>
        </p:spPr>
        <p:txBody>
          <a:bodyPr>
            <a:normAutofit lnSpcReduction="10000"/>
          </a:bodyPr>
          <a:lstStyle/>
          <a:p>
            <a:r>
              <a:rPr dirty="0"/>
              <a:t>Effects of breach of law </a:t>
            </a:r>
          </a:p>
          <a:p>
            <a:pPr marL="800100" lvl="1" indent="-342900">
              <a:buFontTx/>
              <a:buAutoNum type="arabicPeriod"/>
              <a:defRPr sz="1800"/>
            </a:pPr>
            <a:r>
              <a:rPr dirty="0"/>
              <a:t>Rep</a:t>
            </a:r>
            <a:r>
              <a:rPr lang="en-GB" dirty="0"/>
              <a:t>u</a:t>
            </a:r>
            <a:r>
              <a:rPr dirty="0"/>
              <a:t>t</a:t>
            </a:r>
            <a:r>
              <a:rPr lang="en-GB" dirty="0"/>
              <a:t>a</a:t>
            </a:r>
            <a:r>
              <a:rPr dirty="0" err="1"/>
              <a:t>tional</a:t>
            </a:r>
            <a:r>
              <a:rPr dirty="0"/>
              <a:t> risk</a:t>
            </a:r>
          </a:p>
          <a:p>
            <a:pPr marL="800100" lvl="1" indent="-342900">
              <a:buFontTx/>
              <a:buAutoNum type="arabicPeriod"/>
              <a:defRPr sz="1800"/>
            </a:pPr>
            <a:r>
              <a:rPr dirty="0"/>
              <a:t>Withdrawal of regulatory </a:t>
            </a:r>
            <a:r>
              <a:rPr dirty="0" err="1"/>
              <a:t>authorisation</a:t>
            </a:r>
            <a:r>
              <a:rPr lang="en-GB" dirty="0"/>
              <a:t> (sanction)</a:t>
            </a:r>
            <a:endParaRPr dirty="0"/>
          </a:p>
          <a:p>
            <a:pPr marL="800100" lvl="1" indent="-342900">
              <a:buFontTx/>
              <a:buAutoNum type="arabicPeriod"/>
              <a:defRPr sz="1800"/>
            </a:pPr>
            <a:r>
              <a:rPr dirty="0"/>
              <a:t>fines and penalties</a:t>
            </a:r>
          </a:p>
          <a:p>
            <a:pPr marL="800100" lvl="1" indent="-342900">
              <a:buFontTx/>
              <a:buAutoNum type="arabicPeriod"/>
              <a:defRPr sz="1800"/>
            </a:pPr>
            <a:r>
              <a:rPr dirty="0"/>
              <a:t>Criminal and civil liability</a:t>
            </a:r>
          </a:p>
          <a:p>
            <a:pPr marL="800100" lvl="1" indent="-342900">
              <a:buFontTx/>
              <a:buAutoNum type="arabicPeriod"/>
              <a:defRPr sz="1800"/>
            </a:pPr>
            <a:r>
              <a:rPr dirty="0"/>
              <a:t>Loss of staff</a:t>
            </a:r>
          </a:p>
          <a:p>
            <a:endParaRPr sz="1800" dirty="0"/>
          </a:p>
          <a:p>
            <a:r>
              <a:rPr dirty="0"/>
              <a:t>Identify all relevant laws</a:t>
            </a:r>
          </a:p>
          <a:p>
            <a:endParaRPr dirty="0"/>
          </a:p>
          <a:p>
            <a:r>
              <a:rPr dirty="0"/>
              <a:t>Mitigate risk of inadvertently breaking the law</a:t>
            </a:r>
          </a:p>
        </p:txBody>
      </p:sp>
      <p:sp>
        <p:nvSpPr>
          <p:cNvPr id="213" name="Shape 213"/>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28</a:t>
            </a:fld>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prstGeom prst="rect">
            <a:avLst/>
          </a:prstGeom>
        </p:spPr>
        <p:txBody>
          <a:bodyPr>
            <a:normAutofit/>
          </a:bodyPr>
          <a:lstStyle/>
          <a:p>
            <a:r>
              <a:t>Operational Risk </a:t>
            </a:r>
            <a:br/>
            <a:endParaRPr/>
          </a:p>
        </p:txBody>
      </p:sp>
      <p:sp>
        <p:nvSpPr>
          <p:cNvPr id="219" name="Shape 219"/>
          <p:cNvSpPr>
            <a:spLocks noGrp="1"/>
          </p:cNvSpPr>
          <p:nvPr>
            <p:ph type="body" idx="1"/>
          </p:nvPr>
        </p:nvSpPr>
        <p:spPr>
          <a:prstGeom prst="rect">
            <a:avLst/>
          </a:prstGeom>
        </p:spPr>
        <p:txBody>
          <a:bodyPr/>
          <a:lstStyle/>
          <a:p>
            <a:r>
              <a:t>Chapter 3</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p>
            <a:r>
              <a:t>Workbook Chapters</a:t>
            </a:r>
          </a:p>
        </p:txBody>
      </p:sp>
      <p:sp>
        <p:nvSpPr>
          <p:cNvPr id="89" name="Shape 89"/>
          <p:cNvSpPr>
            <a:spLocks noGrp="1"/>
          </p:cNvSpPr>
          <p:nvPr>
            <p:ph idx="1"/>
          </p:nvPr>
        </p:nvSpPr>
        <p:spPr>
          <a:prstGeom prst="rect">
            <a:avLst/>
          </a:prstGeom>
        </p:spPr>
        <p:txBody>
          <a:bodyPr>
            <a:normAutofit fontScale="92500" lnSpcReduction="10000"/>
          </a:bodyPr>
          <a:lstStyle/>
          <a:p>
            <a:pPr marL="457200" indent="-457200">
              <a:buFontTx/>
              <a:buAutoNum type="arabicPeriod"/>
            </a:pPr>
            <a:r>
              <a:t>Principles of Risk Management </a:t>
            </a:r>
          </a:p>
          <a:p>
            <a:pPr marL="457200" indent="-457200">
              <a:buFontTx/>
              <a:buAutoNum type="arabicPeriod"/>
            </a:pPr>
            <a:r>
              <a:t>International Risk Regulation </a:t>
            </a:r>
          </a:p>
          <a:p>
            <a:pPr marL="457200" indent="-457200">
              <a:buFontTx/>
              <a:buAutoNum type="arabicPeriod"/>
            </a:pPr>
            <a:r>
              <a:t>Operational Risk </a:t>
            </a:r>
          </a:p>
          <a:p>
            <a:pPr marL="457200" indent="-457200">
              <a:buFontTx/>
              <a:buAutoNum type="arabicPeriod"/>
            </a:pPr>
            <a:r>
              <a:t>Credit Risk </a:t>
            </a:r>
          </a:p>
          <a:p>
            <a:pPr marL="457200" indent="-457200">
              <a:buFontTx/>
              <a:buAutoNum type="arabicPeriod"/>
            </a:pPr>
            <a:r>
              <a:t>Market Risk </a:t>
            </a:r>
          </a:p>
          <a:p>
            <a:pPr marL="457200" indent="-457200">
              <a:buFontTx/>
              <a:buAutoNum type="arabicPeriod"/>
            </a:pPr>
            <a:r>
              <a:t>Investment Risk </a:t>
            </a:r>
          </a:p>
          <a:p>
            <a:pPr marL="457200" indent="-457200">
              <a:buFontTx/>
              <a:buAutoNum type="arabicPeriod"/>
            </a:pPr>
            <a:r>
              <a:t>Liquidity Risk </a:t>
            </a:r>
          </a:p>
          <a:p>
            <a:pPr marL="457200" indent="-457200">
              <a:buFontTx/>
              <a:buAutoNum type="arabicPeriod"/>
            </a:pPr>
            <a:r>
              <a:t>Model Risk</a:t>
            </a:r>
          </a:p>
          <a:p>
            <a:pPr marL="457200" indent="-457200">
              <a:buFontTx/>
              <a:buAutoNum type="arabicPeriod"/>
            </a:pPr>
            <a:r>
              <a:t>Risk Oversight and Corporate Governance </a:t>
            </a:r>
          </a:p>
          <a:p>
            <a:pPr marL="457200" indent="-457200">
              <a:buFontTx/>
              <a:buAutoNum type="arabicPeriod"/>
            </a:pPr>
            <a:r>
              <a:t>Enterprise Risk Management (ERM) </a:t>
            </a:r>
          </a:p>
        </p:txBody>
      </p:sp>
      <p:sp>
        <p:nvSpPr>
          <p:cNvPr id="90" name="Shape 90"/>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p:nvPr>
        </p:nvSpPr>
        <p:spPr>
          <a:prstGeom prst="rect">
            <a:avLst/>
          </a:prstGeom>
        </p:spPr>
        <p:txBody>
          <a:bodyPr>
            <a:normAutofit/>
          </a:bodyPr>
          <a:lstStyle>
            <a:lvl1pPr defTabSz="868680">
              <a:defRPr sz="3800"/>
            </a:lvl1pPr>
          </a:lstStyle>
          <a:p>
            <a:r>
              <a:rPr sz="2800" dirty="0"/>
              <a:t>Basel Committee Operational Risks</a:t>
            </a:r>
          </a:p>
        </p:txBody>
      </p:sp>
      <p:sp>
        <p:nvSpPr>
          <p:cNvPr id="223" name="Shape 223"/>
          <p:cNvSpPr>
            <a:spLocks noGrp="1"/>
          </p:cNvSpPr>
          <p:nvPr>
            <p:ph idx="1"/>
          </p:nvPr>
        </p:nvSpPr>
        <p:spPr>
          <a:prstGeom prst="rect">
            <a:avLst/>
          </a:prstGeom>
        </p:spPr>
        <p:txBody>
          <a:bodyPr>
            <a:normAutofit fontScale="77500" lnSpcReduction="20000"/>
          </a:bodyPr>
          <a:lstStyle/>
          <a:p>
            <a:r>
              <a:rPr dirty="0"/>
              <a:t>Definition: </a:t>
            </a:r>
            <a:r>
              <a:rPr i="1" dirty="0"/>
              <a:t>‘The risk of loss resulting from inadequate or failed internal processes, people and systems or from external events’</a:t>
            </a:r>
          </a:p>
          <a:p>
            <a:endParaRPr i="1" dirty="0"/>
          </a:p>
          <a:p>
            <a:r>
              <a:rPr dirty="0"/>
              <a:t>Includes legal risks, but excludes reputational risk</a:t>
            </a:r>
          </a:p>
          <a:p>
            <a:endParaRPr dirty="0"/>
          </a:p>
          <a:p>
            <a:r>
              <a:rPr dirty="0"/>
              <a:t>Risk event types </a:t>
            </a:r>
          </a:p>
          <a:p>
            <a:pPr marL="800100" lvl="1" indent="-342900">
              <a:buFontTx/>
              <a:buAutoNum type="arabicPeriod"/>
              <a:defRPr sz="1800"/>
            </a:pPr>
            <a:r>
              <a:rPr dirty="0"/>
              <a:t>Internal fraud</a:t>
            </a:r>
            <a:r>
              <a:rPr lang="en-GB" dirty="0"/>
              <a:t> (IF)</a:t>
            </a:r>
            <a:endParaRPr dirty="0"/>
          </a:p>
          <a:p>
            <a:pPr marL="800100" lvl="1" indent="-342900">
              <a:buFontTx/>
              <a:buAutoNum type="arabicPeriod"/>
              <a:defRPr sz="1800"/>
            </a:pPr>
            <a:r>
              <a:rPr dirty="0"/>
              <a:t>External fraud</a:t>
            </a:r>
            <a:r>
              <a:rPr lang="en-GB" dirty="0"/>
              <a:t> (EF)</a:t>
            </a:r>
            <a:endParaRPr dirty="0"/>
          </a:p>
          <a:p>
            <a:pPr marL="800100" lvl="1" indent="-342900">
              <a:buFontTx/>
              <a:buAutoNum type="arabicPeriod"/>
              <a:defRPr sz="1800"/>
            </a:pPr>
            <a:r>
              <a:rPr dirty="0"/>
              <a:t>Employment practices and workplace safety</a:t>
            </a:r>
            <a:r>
              <a:rPr lang="en-GB" dirty="0"/>
              <a:t> (EPWS)</a:t>
            </a:r>
            <a:endParaRPr dirty="0"/>
          </a:p>
          <a:p>
            <a:pPr marL="800100" lvl="1" indent="-342900">
              <a:buFontTx/>
              <a:buAutoNum type="arabicPeriod"/>
              <a:defRPr sz="1800"/>
            </a:pPr>
            <a:r>
              <a:rPr dirty="0"/>
              <a:t>Clients, products and business practices</a:t>
            </a:r>
            <a:r>
              <a:rPr lang="en-GB" dirty="0"/>
              <a:t> (CPBP)</a:t>
            </a:r>
            <a:endParaRPr dirty="0"/>
          </a:p>
          <a:p>
            <a:pPr marL="800100" lvl="1" indent="-342900">
              <a:buFontTx/>
              <a:buAutoNum type="arabicPeriod"/>
              <a:defRPr sz="1800"/>
            </a:pPr>
            <a:r>
              <a:rPr dirty="0"/>
              <a:t>Damage to physical assets</a:t>
            </a:r>
            <a:r>
              <a:rPr lang="en-GB" dirty="0"/>
              <a:t> (DPA)</a:t>
            </a:r>
            <a:endParaRPr dirty="0"/>
          </a:p>
          <a:p>
            <a:pPr marL="800100" lvl="1" indent="-342900">
              <a:buFontTx/>
              <a:buAutoNum type="arabicPeriod"/>
              <a:defRPr sz="1800"/>
            </a:pPr>
            <a:r>
              <a:rPr dirty="0"/>
              <a:t>Business disruption and system failures</a:t>
            </a:r>
            <a:r>
              <a:rPr lang="en-GB" dirty="0"/>
              <a:t> (BDSF)</a:t>
            </a:r>
            <a:endParaRPr dirty="0"/>
          </a:p>
          <a:p>
            <a:pPr marL="800100" lvl="1" indent="-342900">
              <a:buFontTx/>
              <a:buAutoNum type="arabicPeriod"/>
              <a:defRPr sz="1800"/>
            </a:pPr>
            <a:r>
              <a:rPr dirty="0"/>
              <a:t>Execution, delivery and process management</a:t>
            </a:r>
            <a:r>
              <a:rPr lang="en-GB" dirty="0"/>
              <a:t> (EDPM)</a:t>
            </a:r>
            <a:endParaRPr dirty="0"/>
          </a:p>
        </p:txBody>
      </p:sp>
      <p:sp>
        <p:nvSpPr>
          <p:cNvPr id="222" name="Shape 222"/>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30</a:t>
            </a:fld>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prstGeom prst="rect">
            <a:avLst/>
          </a:prstGeom>
        </p:spPr>
        <p:txBody>
          <a:bodyPr/>
          <a:lstStyle/>
          <a:p>
            <a:r>
              <a:t>Operational Risk</a:t>
            </a:r>
          </a:p>
        </p:txBody>
      </p:sp>
      <p:sp>
        <p:nvSpPr>
          <p:cNvPr id="235" name="Shape 235"/>
          <p:cNvSpPr>
            <a:spLocks noGrp="1"/>
          </p:cNvSpPr>
          <p:nvPr>
            <p:ph idx="1"/>
          </p:nvPr>
        </p:nvSpPr>
        <p:spPr>
          <a:prstGeom prst="rect">
            <a:avLst/>
          </a:prstGeom>
        </p:spPr>
        <p:txBody>
          <a:bodyPr>
            <a:normAutofit fontScale="92500" lnSpcReduction="10000"/>
          </a:bodyPr>
          <a:lstStyle/>
          <a:p>
            <a:r>
              <a:rPr dirty="0"/>
              <a:t>Relatively difficult to identify and put a value to</a:t>
            </a:r>
          </a:p>
          <a:p>
            <a:endParaRPr dirty="0"/>
          </a:p>
          <a:p>
            <a:r>
              <a:rPr lang="en-GB" dirty="0"/>
              <a:t>Operational Risk as a Distinct Risk Class</a:t>
            </a:r>
          </a:p>
          <a:p>
            <a:endParaRPr dirty="0"/>
          </a:p>
          <a:p>
            <a:r>
              <a:rPr dirty="0"/>
              <a:t>Operational risk </a:t>
            </a:r>
            <a:r>
              <a:rPr dirty="0" err="1"/>
              <a:t>materialises</a:t>
            </a:r>
            <a:r>
              <a:rPr dirty="0"/>
              <a:t>, often causes other risk issues too:</a:t>
            </a:r>
          </a:p>
          <a:p>
            <a:pPr marL="800100" lvl="1" indent="-342900">
              <a:defRPr sz="1800"/>
            </a:pPr>
            <a:r>
              <a:rPr dirty="0"/>
              <a:t>Reputational risks</a:t>
            </a:r>
          </a:p>
          <a:p>
            <a:pPr marL="800100" lvl="1" indent="-342900">
              <a:defRPr sz="1800"/>
            </a:pPr>
            <a:r>
              <a:rPr dirty="0"/>
              <a:t>Compliance (or regulatory) risks</a:t>
            </a:r>
          </a:p>
          <a:p>
            <a:pPr marL="800100" lvl="1" indent="-342900">
              <a:defRPr sz="1800"/>
            </a:pPr>
            <a:r>
              <a:rPr dirty="0"/>
              <a:t>Credit risks</a:t>
            </a:r>
          </a:p>
          <a:p>
            <a:pPr marL="800100" lvl="1" indent="-342900">
              <a:defRPr sz="1800"/>
            </a:pPr>
            <a:r>
              <a:rPr dirty="0"/>
              <a:t>Market risks</a:t>
            </a:r>
          </a:p>
          <a:p>
            <a:pPr marL="800100" lvl="1" indent="-342900">
              <a:defRPr sz="1800"/>
            </a:pPr>
            <a:r>
              <a:rPr dirty="0"/>
              <a:t>Liquidity risks</a:t>
            </a:r>
          </a:p>
          <a:p>
            <a:pPr marL="800100" lvl="1" indent="-342900">
              <a:defRPr sz="1800"/>
            </a:pPr>
            <a:r>
              <a:rPr dirty="0"/>
              <a:t>Investment risks</a:t>
            </a:r>
          </a:p>
        </p:txBody>
      </p:sp>
      <p:sp>
        <p:nvSpPr>
          <p:cNvPr id="234" name="Shape 234"/>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31</a:t>
            </a:fld>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p:cNvSpPr>
          <p:nvPr>
            <p:ph type="title"/>
          </p:nvPr>
        </p:nvSpPr>
        <p:spPr>
          <a:prstGeom prst="rect">
            <a:avLst/>
          </a:prstGeom>
        </p:spPr>
        <p:txBody>
          <a:bodyPr/>
          <a:lstStyle/>
          <a:p>
            <a:r>
              <a:rPr dirty="0"/>
              <a:t>Operational Risk Policy</a:t>
            </a:r>
          </a:p>
        </p:txBody>
      </p:sp>
      <p:sp>
        <p:nvSpPr>
          <p:cNvPr id="241" name="Shape 241"/>
          <p:cNvSpPr>
            <a:spLocks noGrp="1"/>
          </p:cNvSpPr>
          <p:nvPr>
            <p:ph idx="1"/>
          </p:nvPr>
        </p:nvSpPr>
        <p:spPr>
          <a:prstGeom prst="rect">
            <a:avLst/>
          </a:prstGeom>
        </p:spPr>
        <p:txBody>
          <a:bodyPr/>
          <a:lstStyle/>
          <a:p>
            <a:pPr>
              <a:lnSpc>
                <a:spcPct val="90000"/>
              </a:lnSpc>
              <a:defRPr sz="1800"/>
            </a:pPr>
            <a:r>
              <a:t>Document outlining the firm’s strategy and objectives for operational risk management</a:t>
            </a:r>
          </a:p>
          <a:p>
            <a:pPr marL="742950" lvl="1" indent="-285750">
              <a:lnSpc>
                <a:spcPct val="90000"/>
              </a:lnSpc>
              <a:spcBef>
                <a:spcPts val="300"/>
              </a:spcBef>
              <a:defRPr sz="1600"/>
            </a:pPr>
            <a:r>
              <a:t>Identification of key officers</a:t>
            </a:r>
          </a:p>
          <a:p>
            <a:pPr marL="742950" lvl="1" indent="-285750">
              <a:lnSpc>
                <a:spcPct val="90000"/>
              </a:lnSpc>
              <a:spcBef>
                <a:spcPts val="300"/>
              </a:spcBef>
              <a:defRPr sz="1600"/>
            </a:pPr>
            <a:r>
              <a:t>Define clear roles and responsibilities</a:t>
            </a:r>
          </a:p>
          <a:p>
            <a:pPr marL="742950" lvl="1" indent="-285750">
              <a:lnSpc>
                <a:spcPct val="90000"/>
              </a:lnSpc>
              <a:spcBef>
                <a:spcPts val="300"/>
              </a:spcBef>
              <a:defRPr sz="1600"/>
            </a:pPr>
            <a:r>
              <a:t>Segregation of duties</a:t>
            </a:r>
          </a:p>
          <a:p>
            <a:pPr marL="742950" lvl="1" indent="-285750">
              <a:lnSpc>
                <a:spcPct val="90000"/>
              </a:lnSpc>
              <a:spcBef>
                <a:spcPts val="300"/>
              </a:spcBef>
              <a:defRPr sz="1600"/>
            </a:pPr>
            <a:r>
              <a:t>Cross-functional involvement and agreement</a:t>
            </a:r>
          </a:p>
          <a:p>
            <a:pPr marL="742950" lvl="1" indent="-285750">
              <a:lnSpc>
                <a:spcPct val="90000"/>
              </a:lnSpc>
              <a:spcBef>
                <a:spcPts val="300"/>
              </a:spcBef>
              <a:defRPr sz="1600"/>
            </a:pPr>
            <a:endParaRPr/>
          </a:p>
          <a:p>
            <a:pPr>
              <a:lnSpc>
                <a:spcPct val="90000"/>
              </a:lnSpc>
              <a:defRPr sz="1800"/>
            </a:pPr>
            <a:r>
              <a:t>Operational risk management function</a:t>
            </a:r>
          </a:p>
          <a:p>
            <a:pPr marL="742950" lvl="1" indent="-285750">
              <a:lnSpc>
                <a:spcPct val="90000"/>
              </a:lnSpc>
              <a:spcBef>
                <a:spcPts val="300"/>
              </a:spcBef>
              <a:defRPr sz="1600"/>
            </a:pPr>
            <a:r>
              <a:t>Identification and assessment of risk</a:t>
            </a:r>
          </a:p>
          <a:p>
            <a:pPr marL="742950" lvl="1" indent="-285750">
              <a:lnSpc>
                <a:spcPct val="90000"/>
              </a:lnSpc>
              <a:spcBef>
                <a:spcPts val="300"/>
              </a:spcBef>
              <a:defRPr sz="1600"/>
            </a:pPr>
            <a:r>
              <a:t>Risk management and mitigation techniques</a:t>
            </a:r>
          </a:p>
          <a:p>
            <a:pPr marL="742950" lvl="1" indent="-285750">
              <a:lnSpc>
                <a:spcPct val="90000"/>
              </a:lnSpc>
              <a:spcBef>
                <a:spcPts val="300"/>
              </a:spcBef>
              <a:defRPr sz="1600"/>
            </a:pPr>
            <a:r>
              <a:t>Benchmarking good industry practice</a:t>
            </a:r>
          </a:p>
          <a:p>
            <a:pPr marL="742950" lvl="1" indent="-285750">
              <a:lnSpc>
                <a:spcPct val="90000"/>
              </a:lnSpc>
              <a:spcBef>
                <a:spcPts val="300"/>
              </a:spcBef>
              <a:defRPr sz="1600"/>
            </a:pPr>
            <a:r>
              <a:t>Provide risk oversight and monitoring</a:t>
            </a:r>
          </a:p>
          <a:p>
            <a:pPr marL="742950" lvl="1" indent="-285750">
              <a:lnSpc>
                <a:spcPct val="90000"/>
              </a:lnSpc>
              <a:spcBef>
                <a:spcPts val="300"/>
              </a:spcBef>
              <a:defRPr sz="1600"/>
            </a:pPr>
            <a:r>
              <a:t>Ensure issues are escalated</a:t>
            </a:r>
          </a:p>
          <a:p>
            <a:pPr marL="742950" lvl="1" indent="-285750">
              <a:lnSpc>
                <a:spcPct val="90000"/>
              </a:lnSpc>
              <a:spcBef>
                <a:spcPts val="300"/>
              </a:spcBef>
              <a:defRPr sz="1600"/>
            </a:pPr>
            <a:r>
              <a:t>Conduct quantitative/statistical modelling on risk events</a:t>
            </a:r>
          </a:p>
          <a:p>
            <a:pPr marL="742950" lvl="1" indent="-285750">
              <a:lnSpc>
                <a:spcPct val="90000"/>
              </a:lnSpc>
              <a:spcBef>
                <a:spcPts val="300"/>
              </a:spcBef>
              <a:defRPr sz="1600"/>
            </a:pPr>
            <a:r>
              <a:t>Statistical modelling </a:t>
            </a:r>
          </a:p>
        </p:txBody>
      </p:sp>
      <p:sp>
        <p:nvSpPr>
          <p:cNvPr id="240" name="Shape 240"/>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32</a:t>
            </a:fld>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prstGeom prst="rect">
            <a:avLst/>
          </a:prstGeom>
        </p:spPr>
        <p:txBody>
          <a:bodyPr>
            <a:normAutofit/>
          </a:bodyPr>
          <a:lstStyle>
            <a:lvl1pPr defTabSz="731520">
              <a:defRPr sz="3200"/>
            </a:lvl1pPr>
          </a:lstStyle>
          <a:p>
            <a:r>
              <a:rPr sz="2800" dirty="0"/>
              <a:t>Operational Risk Management Framework</a:t>
            </a:r>
          </a:p>
        </p:txBody>
      </p:sp>
      <p:sp>
        <p:nvSpPr>
          <p:cNvPr id="246" name="Shape 246"/>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33</a:t>
            </a:fld>
            <a:endParaRPr/>
          </a:p>
        </p:txBody>
      </p:sp>
      <p:pic>
        <p:nvPicPr>
          <p:cNvPr id="2" name="Picture 1">
            <a:extLst>
              <a:ext uri="{FF2B5EF4-FFF2-40B4-BE49-F238E27FC236}">
                <a16:creationId xmlns:a16="http://schemas.microsoft.com/office/drawing/2014/main" id="{4D1222ED-38D2-F71E-42A6-22D960C3A5C8}"/>
              </a:ext>
            </a:extLst>
          </p:cNvPr>
          <p:cNvPicPr>
            <a:picLocks noChangeAspect="1"/>
          </p:cNvPicPr>
          <p:nvPr/>
        </p:nvPicPr>
        <p:blipFill>
          <a:blip r:embed="rId3"/>
          <a:stretch>
            <a:fillRect/>
          </a:stretch>
        </p:blipFill>
        <p:spPr>
          <a:xfrm>
            <a:off x="1896895" y="1358382"/>
            <a:ext cx="4625502" cy="4398205"/>
          </a:xfrm>
          <a:prstGeom prst="rect">
            <a:avLst/>
          </a:prstGeom>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p:cNvSpPr>
          <p:nvPr>
            <p:ph type="title"/>
          </p:nvPr>
        </p:nvSpPr>
        <p:spPr>
          <a:prstGeom prst="rect">
            <a:avLst/>
          </a:prstGeom>
        </p:spPr>
        <p:txBody>
          <a:bodyPr/>
          <a:lstStyle/>
          <a:p>
            <a:r>
              <a:rPr dirty="0"/>
              <a:t>Operational Risk Identification</a:t>
            </a:r>
          </a:p>
        </p:txBody>
      </p:sp>
      <p:sp>
        <p:nvSpPr>
          <p:cNvPr id="253" name="Shape 253"/>
          <p:cNvSpPr>
            <a:spLocks noGrp="1"/>
          </p:cNvSpPr>
          <p:nvPr>
            <p:ph idx="1"/>
          </p:nvPr>
        </p:nvSpPr>
        <p:spPr>
          <a:prstGeom prst="rect">
            <a:avLst/>
          </a:prstGeom>
        </p:spPr>
        <p:txBody>
          <a:bodyPr>
            <a:normAutofit fontScale="85000" lnSpcReduction="20000"/>
          </a:bodyPr>
          <a:lstStyle/>
          <a:p>
            <a:r>
              <a:rPr dirty="0"/>
              <a:t>Identifying and categorising operational risks helps the firm establish their risk profile and appetite for risk</a:t>
            </a:r>
          </a:p>
          <a:p>
            <a:endParaRPr dirty="0"/>
          </a:p>
          <a:p>
            <a:r>
              <a:rPr dirty="0"/>
              <a:t>Risks are typically categorised as follows:</a:t>
            </a:r>
          </a:p>
          <a:p>
            <a:pPr marL="742950" lvl="1" indent="-285750">
              <a:defRPr sz="1800" u="sng"/>
            </a:pPr>
            <a:r>
              <a:rPr dirty="0"/>
              <a:t>Process risks </a:t>
            </a:r>
            <a:r>
              <a:rPr u="none" dirty="0" err="1"/>
              <a:t>eg</a:t>
            </a:r>
            <a:r>
              <a:rPr lang="en-US" u="none" dirty="0"/>
              <a:t>,</a:t>
            </a:r>
            <a:r>
              <a:rPr u="none" dirty="0"/>
              <a:t> lack of written procedures or absence of escalation procedures</a:t>
            </a:r>
          </a:p>
          <a:p>
            <a:pPr marL="742950" lvl="1" indent="-285750">
              <a:defRPr sz="1800" u="sng"/>
            </a:pPr>
            <a:r>
              <a:rPr dirty="0"/>
              <a:t>People risks </a:t>
            </a:r>
            <a:r>
              <a:rPr u="none" dirty="0" err="1"/>
              <a:t>eg</a:t>
            </a:r>
            <a:r>
              <a:rPr lang="en-US" u="none" dirty="0"/>
              <a:t>,</a:t>
            </a:r>
            <a:r>
              <a:rPr u="none" dirty="0"/>
              <a:t> inadequate definition of roles and responsibilities or staff not competent for the role</a:t>
            </a:r>
          </a:p>
          <a:p>
            <a:pPr marL="742950" lvl="1" indent="-285750">
              <a:defRPr sz="1800" u="sng"/>
            </a:pPr>
            <a:r>
              <a:rPr dirty="0"/>
              <a:t>System risks </a:t>
            </a:r>
            <a:r>
              <a:rPr u="none" dirty="0" err="1"/>
              <a:t>eg</a:t>
            </a:r>
            <a:r>
              <a:rPr lang="en-US" u="none" dirty="0"/>
              <a:t>,</a:t>
            </a:r>
            <a:r>
              <a:rPr u="none" dirty="0"/>
              <a:t> denial of service attacks, or data corruption</a:t>
            </a:r>
          </a:p>
          <a:p>
            <a:pPr marL="742950" lvl="1" indent="-285750">
              <a:defRPr sz="1800" u="sng"/>
            </a:pPr>
            <a:r>
              <a:rPr dirty="0"/>
              <a:t>Vulnerability to external events </a:t>
            </a:r>
            <a:r>
              <a:rPr u="none" dirty="0" err="1"/>
              <a:t>eg</a:t>
            </a:r>
            <a:r>
              <a:rPr lang="en-US" u="none" dirty="0"/>
              <a:t>,</a:t>
            </a:r>
            <a:r>
              <a:rPr u="none" dirty="0"/>
              <a:t> threat of terrorist action or customer fraud</a:t>
            </a:r>
          </a:p>
          <a:p>
            <a:endParaRPr sz="1800" dirty="0"/>
          </a:p>
          <a:p>
            <a:r>
              <a:rPr dirty="0"/>
              <a:t>Self assessment – departmental managers and staff score risks </a:t>
            </a:r>
          </a:p>
          <a:p>
            <a:pPr marL="742950" lvl="1" indent="-285750">
              <a:defRPr sz="1800"/>
            </a:pPr>
            <a:r>
              <a:rPr dirty="0"/>
              <a:t>Subjective</a:t>
            </a:r>
          </a:p>
          <a:p>
            <a:pPr marL="742950" lvl="1" indent="-285750">
              <a:defRPr sz="1800"/>
            </a:pPr>
            <a:r>
              <a:rPr dirty="0"/>
              <a:t>Individual risk scores to be combined in a single final score</a:t>
            </a:r>
          </a:p>
        </p:txBody>
      </p:sp>
      <p:sp>
        <p:nvSpPr>
          <p:cNvPr id="252" name="Shape 252"/>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34</a:t>
            </a:fld>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p:cNvSpPr>
          <p:nvPr>
            <p:ph type="title"/>
          </p:nvPr>
        </p:nvSpPr>
        <p:spPr>
          <a:prstGeom prst="rect">
            <a:avLst/>
          </a:prstGeom>
        </p:spPr>
        <p:txBody>
          <a:bodyPr/>
          <a:lstStyle/>
          <a:p>
            <a:r>
              <a:t>Application</a:t>
            </a:r>
          </a:p>
        </p:txBody>
      </p:sp>
      <p:sp>
        <p:nvSpPr>
          <p:cNvPr id="258" name="Shape 258"/>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35</a:t>
            </a:fld>
            <a:endParaRPr/>
          </a:p>
        </p:txBody>
      </p:sp>
      <p:pic>
        <p:nvPicPr>
          <p:cNvPr id="6" name="Picture 5">
            <a:extLst>
              <a:ext uri="{FF2B5EF4-FFF2-40B4-BE49-F238E27FC236}">
                <a16:creationId xmlns:a16="http://schemas.microsoft.com/office/drawing/2014/main" id="{311BA848-B675-1EAB-DD7B-E0FEEA21EE1B}"/>
              </a:ext>
            </a:extLst>
          </p:cNvPr>
          <p:cNvPicPr>
            <a:picLocks noChangeAspect="1"/>
          </p:cNvPicPr>
          <p:nvPr/>
        </p:nvPicPr>
        <p:blipFill>
          <a:blip r:embed="rId3"/>
          <a:stretch>
            <a:fillRect/>
          </a:stretch>
        </p:blipFill>
        <p:spPr>
          <a:xfrm>
            <a:off x="583659" y="1425706"/>
            <a:ext cx="8385243" cy="4022030"/>
          </a:xfrm>
          <a:prstGeom prst="rect">
            <a:avLst/>
          </a:prstGeom>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p:cNvSpPr>
          <p:nvPr>
            <p:ph type="title"/>
          </p:nvPr>
        </p:nvSpPr>
        <p:spPr>
          <a:prstGeom prst="rect">
            <a:avLst/>
          </a:prstGeom>
        </p:spPr>
        <p:txBody>
          <a:bodyPr/>
          <a:lstStyle>
            <a:lvl1pPr defTabSz="649223">
              <a:defRPr sz="2840"/>
            </a:lvl1pPr>
          </a:lstStyle>
          <a:p>
            <a:r>
              <a:rPr dirty="0"/>
              <a:t>Operational Risk </a:t>
            </a:r>
            <a:r>
              <a:rPr lang="en-GB" dirty="0"/>
              <a:t>Assessment and </a:t>
            </a:r>
            <a:r>
              <a:rPr dirty="0"/>
              <a:t>Measurement</a:t>
            </a:r>
          </a:p>
        </p:txBody>
      </p:sp>
      <p:sp>
        <p:nvSpPr>
          <p:cNvPr id="265" name="Shape 265"/>
          <p:cNvSpPr>
            <a:spLocks noGrp="1"/>
          </p:cNvSpPr>
          <p:nvPr>
            <p:ph idx="1"/>
          </p:nvPr>
        </p:nvSpPr>
        <p:spPr>
          <a:prstGeom prst="rect">
            <a:avLst/>
          </a:prstGeom>
        </p:spPr>
        <p:txBody>
          <a:bodyPr>
            <a:normAutofit fontScale="92500" lnSpcReduction="20000"/>
          </a:bodyPr>
          <a:lstStyle/>
          <a:p>
            <a:r>
              <a:rPr dirty="0"/>
              <a:t>Understanding the likelihood of risks occurring and the potential impact on the business</a:t>
            </a:r>
          </a:p>
          <a:p>
            <a:pPr marL="742950" lvl="1" indent="-285750">
              <a:defRPr sz="1800"/>
            </a:pPr>
            <a:r>
              <a:rPr dirty="0"/>
              <a:t>Establishes a quantitative baseline for improving the control environment</a:t>
            </a:r>
          </a:p>
          <a:p>
            <a:pPr marL="742950" lvl="1" indent="-285750">
              <a:defRPr sz="1800"/>
            </a:pPr>
            <a:r>
              <a:rPr dirty="0"/>
              <a:t>Major difficulty is the lack of relevant and objective data</a:t>
            </a:r>
          </a:p>
          <a:p>
            <a:endParaRPr sz="1800" dirty="0"/>
          </a:p>
          <a:p>
            <a:r>
              <a:rPr dirty="0"/>
              <a:t>Risk measurement</a:t>
            </a:r>
          </a:p>
          <a:p>
            <a:pPr marL="742950" lvl="1" indent="-285750">
              <a:defRPr sz="1800"/>
            </a:pPr>
            <a:r>
              <a:rPr dirty="0"/>
              <a:t>Uses quantitative techniques to understand the size of a firm’s or business area’s risk profile</a:t>
            </a:r>
          </a:p>
          <a:p>
            <a:endParaRPr sz="1800" dirty="0"/>
          </a:p>
          <a:p>
            <a:r>
              <a:rPr dirty="0"/>
              <a:t>Risk assessment</a:t>
            </a:r>
          </a:p>
          <a:p>
            <a:pPr marL="742950" lvl="1" indent="-285750">
              <a:defRPr sz="1800"/>
            </a:pPr>
            <a:r>
              <a:rPr dirty="0"/>
              <a:t>Estimates the impact on the business</a:t>
            </a:r>
          </a:p>
          <a:p>
            <a:pPr marL="742950" lvl="1" indent="-285750">
              <a:defRPr sz="1800"/>
            </a:pPr>
            <a:r>
              <a:rPr dirty="0"/>
              <a:t>Uses objective and/or subjective data </a:t>
            </a:r>
          </a:p>
        </p:txBody>
      </p:sp>
      <p:sp>
        <p:nvSpPr>
          <p:cNvPr id="264" name="Shape 264"/>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36</a:t>
            </a:fld>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title"/>
          </p:nvPr>
        </p:nvSpPr>
        <p:spPr>
          <a:prstGeom prst="rect">
            <a:avLst/>
          </a:prstGeom>
        </p:spPr>
        <p:txBody>
          <a:bodyPr/>
          <a:lstStyle/>
          <a:p>
            <a:r>
              <a:t>Methods of Assessment</a:t>
            </a:r>
          </a:p>
        </p:txBody>
      </p:sp>
      <p:sp>
        <p:nvSpPr>
          <p:cNvPr id="271" name="Shape 271"/>
          <p:cNvSpPr>
            <a:spLocks noGrp="1"/>
          </p:cNvSpPr>
          <p:nvPr>
            <p:ph idx="1"/>
          </p:nvPr>
        </p:nvSpPr>
        <p:spPr>
          <a:prstGeom prst="rect">
            <a:avLst/>
          </a:prstGeom>
        </p:spPr>
        <p:txBody>
          <a:bodyPr>
            <a:normAutofit fontScale="92500" lnSpcReduction="10000"/>
          </a:bodyPr>
          <a:lstStyle/>
          <a:p>
            <a:r>
              <a:t>Impact and likelihood assessment </a:t>
            </a:r>
          </a:p>
          <a:p>
            <a:endParaRPr/>
          </a:p>
          <a:p>
            <a:r>
              <a:t>Likelihood probability</a:t>
            </a:r>
            <a:endParaRPr sz="1800"/>
          </a:p>
          <a:p>
            <a:pPr marL="742950" lvl="1" indent="-285750">
              <a:defRPr sz="1800"/>
            </a:pPr>
            <a:r>
              <a:t>1 = very low, 2 = low, 3 = medium and 4 = high</a:t>
            </a:r>
          </a:p>
          <a:p>
            <a:pPr marL="742950" lvl="1" indent="-285750">
              <a:defRPr sz="1800"/>
            </a:pPr>
            <a:endParaRPr/>
          </a:p>
          <a:p>
            <a:r>
              <a:t>Impact loss rating</a:t>
            </a:r>
            <a:endParaRPr sz="1800"/>
          </a:p>
          <a:p>
            <a:pPr marL="742950" lvl="1" indent="-285750">
              <a:defRPr sz="1800"/>
            </a:pPr>
            <a:r>
              <a:t>Impact is the potential loss such as under £1,000 = 1, £1,000 to £10,000 = 2, £10,000 to £50,000 = 3, over £50,000 = 4</a:t>
            </a:r>
          </a:p>
          <a:p>
            <a:pPr marL="742950" lvl="1" indent="-285750">
              <a:defRPr sz="1800"/>
            </a:pPr>
            <a:endParaRPr/>
          </a:p>
          <a:p>
            <a:pPr marL="308610" indent="-308610"/>
            <a:r>
              <a:rPr sz="1800"/>
              <a:t>Risk Score</a:t>
            </a:r>
          </a:p>
          <a:p>
            <a:pPr marL="742950" lvl="1" indent="-285750">
              <a:defRPr sz="1800"/>
            </a:pPr>
            <a:r>
              <a:t>Likelihood score x impact score</a:t>
            </a:r>
          </a:p>
        </p:txBody>
      </p:sp>
      <p:sp>
        <p:nvSpPr>
          <p:cNvPr id="270" name="Shape 270"/>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37</a:t>
            </a:fld>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title"/>
          </p:nvPr>
        </p:nvSpPr>
        <p:spPr>
          <a:prstGeom prst="rect">
            <a:avLst/>
          </a:prstGeom>
        </p:spPr>
        <p:txBody>
          <a:bodyPr/>
          <a:lstStyle/>
          <a:p>
            <a:r>
              <a:t>Heat Map of Risk Ranking</a:t>
            </a:r>
          </a:p>
        </p:txBody>
      </p:sp>
      <p:sp>
        <p:nvSpPr>
          <p:cNvPr id="276" name="Shape 276"/>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38</a:t>
            </a:fld>
            <a:endParaRPr/>
          </a:p>
        </p:txBody>
      </p:sp>
      <p:pic>
        <p:nvPicPr>
          <p:cNvPr id="4" name="Picture 3">
            <a:extLst>
              <a:ext uri="{FF2B5EF4-FFF2-40B4-BE49-F238E27FC236}">
                <a16:creationId xmlns:a16="http://schemas.microsoft.com/office/drawing/2014/main" id="{4A7C6D5D-7E0C-A7B7-0681-16B1960FDAB3}"/>
              </a:ext>
            </a:extLst>
          </p:cNvPr>
          <p:cNvPicPr>
            <a:picLocks noChangeAspect="1"/>
          </p:cNvPicPr>
          <p:nvPr/>
        </p:nvPicPr>
        <p:blipFill>
          <a:blip r:embed="rId2"/>
          <a:stretch>
            <a:fillRect/>
          </a:stretch>
        </p:blipFill>
        <p:spPr>
          <a:xfrm>
            <a:off x="1662059" y="1639110"/>
            <a:ext cx="4052941" cy="3900170"/>
          </a:xfrm>
          <a:prstGeom prst="rect">
            <a:avLst/>
          </a:prstGeom>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p:cNvSpPr>
          <p:nvPr>
            <p:ph type="title"/>
          </p:nvPr>
        </p:nvSpPr>
        <p:spPr>
          <a:prstGeom prst="rect">
            <a:avLst/>
          </a:prstGeom>
        </p:spPr>
        <p:txBody>
          <a:bodyPr/>
          <a:lstStyle/>
          <a:p>
            <a:r>
              <a:t>Scenario and Bottom-up</a:t>
            </a:r>
          </a:p>
        </p:txBody>
      </p:sp>
      <p:sp>
        <p:nvSpPr>
          <p:cNvPr id="281" name="Shape 281"/>
          <p:cNvSpPr>
            <a:spLocks noGrp="1"/>
          </p:cNvSpPr>
          <p:nvPr>
            <p:ph idx="1"/>
          </p:nvPr>
        </p:nvSpPr>
        <p:spPr>
          <a:prstGeom prst="rect">
            <a:avLst/>
          </a:prstGeom>
        </p:spPr>
        <p:txBody>
          <a:bodyPr>
            <a:normAutofit lnSpcReduction="10000"/>
          </a:bodyPr>
          <a:lstStyle/>
          <a:p>
            <a:r>
              <a:rPr dirty="0"/>
              <a:t>Scenario Analysis</a:t>
            </a:r>
          </a:p>
          <a:p>
            <a:pPr marL="742950" lvl="1" indent="-285750">
              <a:defRPr sz="1800"/>
            </a:pPr>
            <a:r>
              <a:rPr dirty="0"/>
              <a:t>‘Top down’ method</a:t>
            </a:r>
          </a:p>
          <a:p>
            <a:pPr marL="742950" lvl="1" indent="-285750">
              <a:defRPr sz="1800"/>
            </a:pPr>
            <a:r>
              <a:rPr dirty="0"/>
              <a:t>Uses experience of business professionals to capture possible scenarios </a:t>
            </a:r>
          </a:p>
          <a:p>
            <a:pPr marL="742950" lvl="1" indent="-285750">
              <a:defRPr sz="1800"/>
            </a:pPr>
            <a:r>
              <a:rPr dirty="0"/>
              <a:t>Scenarios are investigated, and preventative measures can be taken </a:t>
            </a:r>
          </a:p>
          <a:p>
            <a:endParaRPr sz="1800" dirty="0"/>
          </a:p>
          <a:p>
            <a:r>
              <a:rPr dirty="0"/>
              <a:t>Bottom up analysis</a:t>
            </a:r>
          </a:p>
          <a:p>
            <a:pPr marL="742950" lvl="1" indent="-285750">
              <a:defRPr sz="1800"/>
            </a:pPr>
            <a:r>
              <a:rPr dirty="0"/>
              <a:t>Builds up a detailed profile of the risks that occur in each area</a:t>
            </a:r>
          </a:p>
          <a:p>
            <a:pPr marL="742950" lvl="1" indent="-285750">
              <a:defRPr sz="1800"/>
            </a:pPr>
            <a:r>
              <a:rPr dirty="0"/>
              <a:t>Aggregates them to provide risk exposures for departments, divisions and the whole firm</a:t>
            </a:r>
          </a:p>
          <a:p>
            <a:pPr marL="742950" lvl="1" indent="-285750">
              <a:defRPr sz="1800"/>
            </a:pPr>
            <a:r>
              <a:rPr dirty="0"/>
              <a:t>Uses a combination of experience of the managers and staff along with loss data</a:t>
            </a:r>
          </a:p>
          <a:p>
            <a:pPr marL="742950" lvl="1" indent="-285750">
              <a:defRPr sz="1800"/>
            </a:pPr>
            <a:r>
              <a:rPr dirty="0"/>
              <a:t>Resultant measure contains both qualitative and quantitative elements</a:t>
            </a:r>
          </a:p>
        </p:txBody>
      </p:sp>
      <p:sp>
        <p:nvSpPr>
          <p:cNvPr id="280" name="Shape 280"/>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39</a:t>
            </a:fld>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normAutofit fontScale="90000"/>
          </a:bodyPr>
          <a:lstStyle/>
          <a:p>
            <a:pPr defTabSz="768095">
              <a:defRPr sz="5040"/>
            </a:pPr>
            <a:r>
              <a:t>Principles of Risk Management </a:t>
            </a:r>
            <a:br/>
            <a:endParaRPr/>
          </a:p>
        </p:txBody>
      </p:sp>
      <p:sp>
        <p:nvSpPr>
          <p:cNvPr id="93" name="Shape 93"/>
          <p:cNvSpPr>
            <a:spLocks noGrp="1"/>
          </p:cNvSpPr>
          <p:nvPr>
            <p:ph type="body" idx="1"/>
          </p:nvPr>
        </p:nvSpPr>
        <p:spPr>
          <a:prstGeom prst="rect">
            <a:avLst/>
          </a:prstGeom>
        </p:spPr>
        <p:txBody>
          <a:bodyPr/>
          <a:lstStyle/>
          <a:p>
            <a:r>
              <a:t>Chapter 1</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p:cNvSpPr>
          <p:nvPr>
            <p:ph type="title"/>
          </p:nvPr>
        </p:nvSpPr>
        <p:spPr>
          <a:prstGeom prst="rect">
            <a:avLst/>
          </a:prstGeom>
        </p:spPr>
        <p:txBody>
          <a:bodyPr/>
          <a:lstStyle/>
          <a:p>
            <a:r>
              <a:t>Key Risk Indicators (KRIs)</a:t>
            </a:r>
          </a:p>
        </p:txBody>
      </p:sp>
      <p:sp>
        <p:nvSpPr>
          <p:cNvPr id="287" name="Shape 287"/>
          <p:cNvSpPr>
            <a:spLocks noGrp="1"/>
          </p:cNvSpPr>
          <p:nvPr>
            <p:ph idx="1"/>
          </p:nvPr>
        </p:nvSpPr>
        <p:spPr>
          <a:prstGeom prst="rect">
            <a:avLst/>
          </a:prstGeom>
        </p:spPr>
        <p:txBody>
          <a:bodyPr/>
          <a:lstStyle/>
          <a:p>
            <a:r>
              <a:t>Method of measuring operational risk</a:t>
            </a:r>
          </a:p>
          <a:p>
            <a:endParaRPr/>
          </a:p>
          <a:p>
            <a:r>
              <a:t>Taking the key risks from the operational risk assessment and identifying indicators</a:t>
            </a:r>
            <a:endParaRPr sz="1800"/>
          </a:p>
          <a:p>
            <a:endParaRPr sz="1800"/>
          </a:p>
          <a:p>
            <a:r>
              <a:t>Indicators will ideally be forward looking and predictive</a:t>
            </a:r>
          </a:p>
          <a:p>
            <a:endParaRPr/>
          </a:p>
          <a:p>
            <a:r>
              <a:t>Identify periods of increased operational risk before losses start occurring</a:t>
            </a:r>
          </a:p>
        </p:txBody>
      </p:sp>
      <p:sp>
        <p:nvSpPr>
          <p:cNvPr id="286" name="Shape 286"/>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40</a:t>
            </a:fld>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p:cNvSpPr>
          <p:nvPr>
            <p:ph type="title"/>
          </p:nvPr>
        </p:nvSpPr>
        <p:spPr>
          <a:prstGeom prst="rect">
            <a:avLst/>
          </a:prstGeom>
        </p:spPr>
        <p:txBody>
          <a:bodyPr/>
          <a:lstStyle/>
          <a:p>
            <a:r>
              <a:rPr dirty="0"/>
              <a:t>Historical Loss Data</a:t>
            </a:r>
          </a:p>
        </p:txBody>
      </p:sp>
      <p:sp>
        <p:nvSpPr>
          <p:cNvPr id="293" name="Shape 293"/>
          <p:cNvSpPr>
            <a:spLocks noGrp="1"/>
          </p:cNvSpPr>
          <p:nvPr>
            <p:ph idx="1"/>
          </p:nvPr>
        </p:nvSpPr>
        <p:spPr>
          <a:prstGeom prst="rect">
            <a:avLst/>
          </a:prstGeom>
        </p:spPr>
        <p:txBody>
          <a:bodyPr/>
          <a:lstStyle/>
          <a:p>
            <a:r>
              <a:t>Important in mapping actual losses experienced back to the categorisation system</a:t>
            </a:r>
          </a:p>
          <a:p>
            <a:endParaRPr/>
          </a:p>
          <a:p>
            <a:r>
              <a:t>Allows for creation on loss distribution curve </a:t>
            </a:r>
          </a:p>
          <a:p>
            <a:endParaRPr/>
          </a:p>
          <a:p>
            <a:r>
              <a:t>Analysis to predict future losses within specified confidence limits</a:t>
            </a:r>
          </a:p>
          <a:p>
            <a:endParaRPr/>
          </a:p>
          <a:p>
            <a:r>
              <a:t>Shape of the curve is often fat tailed and not normally distributed – extremely high impact losses occur very rarely</a:t>
            </a:r>
          </a:p>
        </p:txBody>
      </p:sp>
      <p:sp>
        <p:nvSpPr>
          <p:cNvPr id="292" name="Shape 292"/>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41</a:t>
            </a:fld>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prstGeom prst="rect">
            <a:avLst/>
          </a:prstGeom>
        </p:spPr>
        <p:txBody>
          <a:bodyPr/>
          <a:lstStyle/>
          <a:p>
            <a:r>
              <a:rPr dirty="0"/>
              <a:t>Historical Loss Data</a:t>
            </a:r>
            <a:r>
              <a:rPr lang="en-GB" dirty="0"/>
              <a:t> – Loss Distribution Curve</a:t>
            </a:r>
            <a:endParaRPr dirty="0"/>
          </a:p>
        </p:txBody>
      </p:sp>
      <p:sp>
        <p:nvSpPr>
          <p:cNvPr id="298" name="Shape 298"/>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42</a:t>
            </a:fld>
            <a:endParaRPr/>
          </a:p>
        </p:txBody>
      </p:sp>
      <p:pic>
        <p:nvPicPr>
          <p:cNvPr id="4" name="Picture 3">
            <a:extLst>
              <a:ext uri="{FF2B5EF4-FFF2-40B4-BE49-F238E27FC236}">
                <a16:creationId xmlns:a16="http://schemas.microsoft.com/office/drawing/2014/main" id="{CB38628C-064D-B3AF-3BFC-8AAF1A0A03FE}"/>
              </a:ext>
            </a:extLst>
          </p:cNvPr>
          <p:cNvPicPr>
            <a:picLocks noChangeAspect="1"/>
          </p:cNvPicPr>
          <p:nvPr/>
        </p:nvPicPr>
        <p:blipFill>
          <a:blip r:embed="rId2"/>
          <a:stretch>
            <a:fillRect/>
          </a:stretch>
        </p:blipFill>
        <p:spPr>
          <a:xfrm>
            <a:off x="1011677" y="1671796"/>
            <a:ext cx="6712086" cy="4087488"/>
          </a:xfrm>
          <a:prstGeom prst="rect">
            <a:avLst/>
          </a:prstGeom>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p:cNvSpPr>
          <p:nvPr>
            <p:ph type="title"/>
          </p:nvPr>
        </p:nvSpPr>
        <p:spPr>
          <a:prstGeom prst="rect">
            <a:avLst/>
          </a:prstGeom>
        </p:spPr>
        <p:txBody>
          <a:bodyPr/>
          <a:lstStyle/>
          <a:p>
            <a:r>
              <a:t>Practical Constraints</a:t>
            </a:r>
          </a:p>
        </p:txBody>
      </p:sp>
      <p:sp>
        <p:nvSpPr>
          <p:cNvPr id="303" name="Shape 303"/>
          <p:cNvSpPr>
            <a:spLocks noGrp="1"/>
          </p:cNvSpPr>
          <p:nvPr>
            <p:ph idx="1"/>
          </p:nvPr>
        </p:nvSpPr>
        <p:spPr>
          <a:prstGeom prst="rect">
            <a:avLst/>
          </a:prstGeom>
        </p:spPr>
        <p:txBody>
          <a:bodyPr>
            <a:normAutofit fontScale="92500" lnSpcReduction="20000"/>
          </a:bodyPr>
          <a:lstStyle/>
          <a:p>
            <a:r>
              <a:rPr dirty="0"/>
              <a:t>Data collection constraints</a:t>
            </a:r>
          </a:p>
          <a:p>
            <a:pPr marL="742950" lvl="1" indent="-285750">
              <a:defRPr sz="1800"/>
            </a:pPr>
            <a:r>
              <a:rPr dirty="0"/>
              <a:t>Lack of data, system constraints and lack of standardisation make it difficult to build a comprehensive data set</a:t>
            </a:r>
          </a:p>
          <a:p>
            <a:endParaRPr sz="1800" dirty="0"/>
          </a:p>
          <a:p>
            <a:r>
              <a:rPr dirty="0"/>
              <a:t>Cultural constraints</a:t>
            </a:r>
          </a:p>
          <a:p>
            <a:pPr marL="742950" lvl="1" indent="-285750">
              <a:defRPr sz="1800"/>
            </a:pPr>
            <a:r>
              <a:rPr dirty="0"/>
              <a:t>Business heads need to be convinced of the value</a:t>
            </a:r>
          </a:p>
          <a:p>
            <a:endParaRPr sz="1800" dirty="0"/>
          </a:p>
          <a:p>
            <a:r>
              <a:rPr dirty="0"/>
              <a:t>Resource and cost constraints</a:t>
            </a:r>
          </a:p>
          <a:p>
            <a:pPr marL="742950" lvl="1" indent="-285750">
              <a:defRPr sz="1800"/>
            </a:pPr>
            <a:r>
              <a:rPr dirty="0"/>
              <a:t>Firms commonly underestimate the time and resource requirement</a:t>
            </a:r>
          </a:p>
          <a:p>
            <a:endParaRPr sz="1800" dirty="0"/>
          </a:p>
          <a:p>
            <a:r>
              <a:rPr dirty="0"/>
              <a:t>Indicator constraints</a:t>
            </a:r>
          </a:p>
          <a:p>
            <a:pPr marL="742950" lvl="1" indent="-285750">
              <a:defRPr sz="1800"/>
            </a:pPr>
            <a:r>
              <a:rPr dirty="0"/>
              <a:t>Difficult to design risk indicators that monitor the full range of risks</a:t>
            </a:r>
          </a:p>
        </p:txBody>
      </p:sp>
      <p:sp>
        <p:nvSpPr>
          <p:cNvPr id="302" name="Shape 302"/>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43</a:t>
            </a:fld>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title"/>
          </p:nvPr>
        </p:nvSpPr>
        <p:spPr>
          <a:prstGeom prst="rect">
            <a:avLst/>
          </a:prstGeom>
        </p:spPr>
        <p:txBody>
          <a:bodyPr/>
          <a:lstStyle/>
          <a:p>
            <a:r>
              <a:t>Risk Register</a:t>
            </a:r>
          </a:p>
        </p:txBody>
      </p:sp>
      <p:sp>
        <p:nvSpPr>
          <p:cNvPr id="307" name="Shape 307"/>
          <p:cNvSpPr>
            <a:spLocks noGrp="1"/>
          </p:cNvSpPr>
          <p:nvPr>
            <p:ph idx="1"/>
          </p:nvPr>
        </p:nvSpPr>
        <p:spPr>
          <a:prstGeom prst="rect">
            <a:avLst/>
          </a:prstGeom>
        </p:spPr>
        <p:txBody>
          <a:bodyPr>
            <a:normAutofit lnSpcReduction="10000"/>
          </a:bodyPr>
          <a:lstStyle/>
          <a:p>
            <a:r>
              <a:rPr dirty="0"/>
              <a:t>Also know</a:t>
            </a:r>
            <a:r>
              <a:rPr lang="en-GB" dirty="0"/>
              <a:t>n</a:t>
            </a:r>
            <a:r>
              <a:rPr dirty="0"/>
              <a:t> as Risk Log</a:t>
            </a:r>
          </a:p>
          <a:p>
            <a:endParaRPr dirty="0"/>
          </a:p>
          <a:p>
            <a:r>
              <a:rPr dirty="0"/>
              <a:t>List of risk identified including part of business</a:t>
            </a:r>
          </a:p>
          <a:p>
            <a:endParaRPr dirty="0"/>
          </a:p>
          <a:p>
            <a:r>
              <a:rPr dirty="0"/>
              <a:t>Assign owners to each risk</a:t>
            </a:r>
          </a:p>
          <a:p>
            <a:pPr marL="308610" indent="-308610">
              <a:defRPr sz="1800"/>
            </a:pPr>
            <a:endParaRPr dirty="0"/>
          </a:p>
          <a:p>
            <a:r>
              <a:rPr dirty="0"/>
              <a:t>Define risk mitigation </a:t>
            </a:r>
          </a:p>
          <a:p>
            <a:endParaRPr dirty="0"/>
          </a:p>
          <a:p>
            <a:r>
              <a:rPr dirty="0"/>
              <a:t>Period re-evaluation of risks on the register and the effectiveness of the risk mitigants</a:t>
            </a:r>
          </a:p>
        </p:txBody>
      </p:sp>
      <p:sp>
        <p:nvSpPr>
          <p:cNvPr id="306" name="Shape 306"/>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44</a:t>
            </a:fld>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p:nvPr>
        </p:nvSpPr>
        <p:spPr>
          <a:prstGeom prst="rect">
            <a:avLst/>
          </a:prstGeom>
        </p:spPr>
        <p:txBody>
          <a:bodyPr/>
          <a:lstStyle/>
          <a:p>
            <a:r>
              <a:t>Managing Operational Risk </a:t>
            </a:r>
          </a:p>
        </p:txBody>
      </p:sp>
      <p:sp>
        <p:nvSpPr>
          <p:cNvPr id="311" name="Shape 311"/>
          <p:cNvSpPr>
            <a:spLocks noGrp="1"/>
          </p:cNvSpPr>
          <p:nvPr>
            <p:ph idx="1"/>
          </p:nvPr>
        </p:nvSpPr>
        <p:spPr>
          <a:prstGeom prst="rect">
            <a:avLst/>
          </a:prstGeom>
        </p:spPr>
        <p:txBody>
          <a:bodyPr/>
          <a:lstStyle/>
          <a:p>
            <a:r>
              <a:t>Transfer to third party </a:t>
            </a:r>
          </a:p>
          <a:p>
            <a:pPr marL="742950" lvl="1" indent="-285750">
              <a:defRPr sz="1800"/>
            </a:pPr>
            <a:endParaRPr/>
          </a:p>
          <a:p>
            <a:r>
              <a:t>Avoid</a:t>
            </a:r>
          </a:p>
          <a:p>
            <a:endParaRPr/>
          </a:p>
          <a:p>
            <a:r>
              <a:t>Mitigate</a:t>
            </a:r>
          </a:p>
          <a:p>
            <a:endParaRPr/>
          </a:p>
          <a:p>
            <a:r>
              <a:t>Accept</a:t>
            </a:r>
          </a:p>
        </p:txBody>
      </p:sp>
      <p:sp>
        <p:nvSpPr>
          <p:cNvPr id="310" name="Shape 310"/>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45</a:t>
            </a:fld>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p:cNvSpPr>
          <p:nvPr>
            <p:ph type="title"/>
          </p:nvPr>
        </p:nvSpPr>
        <p:spPr>
          <a:prstGeom prst="rect">
            <a:avLst/>
          </a:prstGeom>
        </p:spPr>
        <p:txBody>
          <a:bodyPr/>
          <a:lstStyle/>
          <a:p>
            <a:r>
              <a:t>Operational Risk Mitigation</a:t>
            </a:r>
          </a:p>
        </p:txBody>
      </p:sp>
      <p:sp>
        <p:nvSpPr>
          <p:cNvPr id="317" name="Shape 317"/>
          <p:cNvSpPr>
            <a:spLocks noGrp="1"/>
          </p:cNvSpPr>
          <p:nvPr>
            <p:ph idx="1"/>
          </p:nvPr>
        </p:nvSpPr>
        <p:spPr>
          <a:prstGeom prst="rect">
            <a:avLst/>
          </a:prstGeom>
        </p:spPr>
        <p:txBody>
          <a:bodyPr>
            <a:normAutofit lnSpcReduction="10000"/>
          </a:bodyPr>
          <a:lstStyle/>
          <a:p>
            <a:r>
              <a:rPr dirty="0"/>
              <a:t>Controls</a:t>
            </a:r>
          </a:p>
          <a:p>
            <a:r>
              <a:rPr lang="en-GB" dirty="0"/>
              <a:t>Financial Crime Prevention</a:t>
            </a:r>
          </a:p>
          <a:p>
            <a:r>
              <a:rPr lang="en-GB" dirty="0"/>
              <a:t>Operational Resilience</a:t>
            </a:r>
            <a:endParaRPr dirty="0"/>
          </a:p>
          <a:p>
            <a:r>
              <a:rPr dirty="0"/>
              <a:t>Outsourcing</a:t>
            </a:r>
          </a:p>
          <a:p>
            <a:r>
              <a:rPr dirty="0"/>
              <a:t>Insurance</a:t>
            </a:r>
          </a:p>
          <a:p>
            <a:r>
              <a:rPr lang="en-GB" dirty="0"/>
              <a:t>Information, Cyber Security, Data Protection and Privacy</a:t>
            </a:r>
          </a:p>
          <a:p>
            <a:r>
              <a:rPr dirty="0"/>
              <a:t>Physical Security</a:t>
            </a:r>
            <a:endParaRPr lang="en-GB" dirty="0"/>
          </a:p>
          <a:p>
            <a:r>
              <a:rPr lang="en-GB" dirty="0"/>
              <a:t>Financial Reserves</a:t>
            </a:r>
            <a:endParaRPr dirty="0"/>
          </a:p>
          <a:p>
            <a:r>
              <a:rPr dirty="0"/>
              <a:t>Risk </a:t>
            </a:r>
            <a:r>
              <a:rPr lang="en-GB" dirty="0"/>
              <a:t>A</a:t>
            </a:r>
            <a:r>
              <a:rPr dirty="0" err="1"/>
              <a:t>warene</a:t>
            </a:r>
            <a:r>
              <a:rPr lang="en-GB" dirty="0"/>
              <a:t>ss</a:t>
            </a:r>
            <a:r>
              <a:rPr dirty="0"/>
              <a:t> </a:t>
            </a:r>
            <a:r>
              <a:rPr lang="en-GB" dirty="0"/>
              <a:t>T</a:t>
            </a:r>
            <a:r>
              <a:rPr dirty="0"/>
              <a:t>raining </a:t>
            </a:r>
            <a:endParaRPr lang="en-GB" dirty="0"/>
          </a:p>
        </p:txBody>
      </p:sp>
      <p:sp>
        <p:nvSpPr>
          <p:cNvPr id="316" name="Shape 316"/>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46</a:t>
            </a:fld>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p:cNvSpPr>
          <p:nvPr>
            <p:ph type="title"/>
          </p:nvPr>
        </p:nvSpPr>
        <p:spPr>
          <a:prstGeom prst="rect">
            <a:avLst/>
          </a:prstGeom>
        </p:spPr>
        <p:txBody>
          <a:bodyPr/>
          <a:lstStyle/>
          <a:p>
            <a:r>
              <a:t>Operational Loss Data</a:t>
            </a:r>
          </a:p>
        </p:txBody>
      </p:sp>
      <p:sp>
        <p:nvSpPr>
          <p:cNvPr id="323" name="Shape 323"/>
          <p:cNvSpPr>
            <a:spLocks noGrp="1"/>
          </p:cNvSpPr>
          <p:nvPr>
            <p:ph idx="1"/>
          </p:nvPr>
        </p:nvSpPr>
        <p:spPr>
          <a:prstGeom prst="rect">
            <a:avLst/>
          </a:prstGeom>
        </p:spPr>
        <p:txBody>
          <a:bodyPr/>
          <a:lstStyle/>
          <a:p>
            <a:r>
              <a:rPr dirty="0"/>
              <a:t>Measurement</a:t>
            </a:r>
          </a:p>
          <a:p>
            <a:pPr marL="742950" lvl="1" indent="-285750">
              <a:defRPr sz="1800"/>
            </a:pPr>
            <a:endParaRPr dirty="0"/>
          </a:p>
          <a:p>
            <a:r>
              <a:rPr dirty="0"/>
              <a:t>Escalation thresholds </a:t>
            </a:r>
          </a:p>
          <a:p>
            <a:endParaRPr dirty="0"/>
          </a:p>
          <a:p>
            <a:r>
              <a:rPr dirty="0"/>
              <a:t>Loss Causal Analysis</a:t>
            </a:r>
          </a:p>
          <a:p>
            <a:pPr marL="800100" lvl="1" indent="-342900"/>
            <a:r>
              <a:rPr dirty="0"/>
              <a:t>Understanding of the underlying causes of the loss</a:t>
            </a:r>
          </a:p>
          <a:p>
            <a:pPr marL="800100" lvl="1" indent="-342900"/>
            <a:r>
              <a:rPr dirty="0"/>
              <a:t>Address route cause will ensure the issue has a lower likelihood of recurring</a:t>
            </a:r>
          </a:p>
        </p:txBody>
      </p:sp>
      <p:sp>
        <p:nvSpPr>
          <p:cNvPr id="322" name="Shape 322"/>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47</a:t>
            </a:fld>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title"/>
          </p:nvPr>
        </p:nvSpPr>
        <p:spPr>
          <a:prstGeom prst="rect">
            <a:avLst/>
          </a:prstGeom>
        </p:spPr>
        <p:txBody>
          <a:bodyPr>
            <a:normAutofit/>
          </a:bodyPr>
          <a:lstStyle/>
          <a:p>
            <a:r>
              <a:t>Credit Risk </a:t>
            </a:r>
            <a:br/>
            <a:endParaRPr/>
          </a:p>
        </p:txBody>
      </p:sp>
      <p:sp>
        <p:nvSpPr>
          <p:cNvPr id="328" name="Shape 328"/>
          <p:cNvSpPr>
            <a:spLocks noGrp="1"/>
          </p:cNvSpPr>
          <p:nvPr>
            <p:ph type="body" idx="1"/>
          </p:nvPr>
        </p:nvSpPr>
        <p:spPr>
          <a:prstGeom prst="rect">
            <a:avLst/>
          </a:prstGeom>
        </p:spPr>
        <p:txBody>
          <a:bodyPr/>
          <a:lstStyle/>
          <a:p>
            <a:r>
              <a:t>Chapter 4</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p:cNvSpPr>
          <p:nvPr>
            <p:ph type="title"/>
          </p:nvPr>
        </p:nvSpPr>
        <p:spPr>
          <a:prstGeom prst="rect">
            <a:avLst/>
          </a:prstGeom>
        </p:spPr>
        <p:txBody>
          <a:bodyPr/>
          <a:lstStyle/>
          <a:p>
            <a:r>
              <a:t>Credit Risk</a:t>
            </a:r>
          </a:p>
        </p:txBody>
      </p:sp>
      <p:sp>
        <p:nvSpPr>
          <p:cNvPr id="332" name="Shape 332"/>
          <p:cNvSpPr>
            <a:spLocks noGrp="1"/>
          </p:cNvSpPr>
          <p:nvPr>
            <p:ph idx="1"/>
          </p:nvPr>
        </p:nvSpPr>
        <p:spPr>
          <a:xfrm>
            <a:off x="550335" y="1318099"/>
            <a:ext cx="8662246" cy="4277362"/>
          </a:xfrm>
          <a:prstGeom prst="rect">
            <a:avLst/>
          </a:prstGeom>
        </p:spPr>
        <p:txBody>
          <a:bodyPr>
            <a:normAutofit fontScale="85000" lnSpcReduction="20000"/>
          </a:bodyPr>
          <a:lstStyle/>
          <a:p>
            <a:endParaRPr dirty="0"/>
          </a:p>
          <a:p>
            <a:r>
              <a:rPr dirty="0"/>
              <a:t>Risk of loss caused by the failure of an obligor to meet its obligations</a:t>
            </a:r>
          </a:p>
          <a:p>
            <a:endParaRPr dirty="0"/>
          </a:p>
          <a:p>
            <a:r>
              <a:rPr dirty="0"/>
              <a:t>Main types of credit risk</a:t>
            </a:r>
          </a:p>
          <a:p>
            <a:pPr marL="742950" lvl="1" indent="-285750">
              <a:defRPr sz="1800"/>
            </a:pPr>
            <a:r>
              <a:rPr dirty="0"/>
              <a:t>Counteparty risk</a:t>
            </a:r>
          </a:p>
          <a:p>
            <a:pPr marL="742950" lvl="1" indent="-285750">
              <a:defRPr sz="1800"/>
            </a:pPr>
            <a:r>
              <a:rPr dirty="0"/>
              <a:t>Issuer risk</a:t>
            </a:r>
          </a:p>
          <a:p>
            <a:pPr marL="285750" lvl="1" indent="171450">
              <a:buSzTx/>
              <a:buNone/>
              <a:defRPr sz="1800"/>
            </a:pPr>
            <a:endParaRPr dirty="0"/>
          </a:p>
          <a:p>
            <a:r>
              <a:rPr dirty="0"/>
              <a:t>Concentration risk – risk resulting from uneven distribution of exposures</a:t>
            </a:r>
          </a:p>
          <a:p>
            <a:pPr marL="742950" lvl="1" indent="-285750">
              <a:defRPr sz="1800"/>
            </a:pPr>
            <a:r>
              <a:rPr dirty="0"/>
              <a:t>Individual issuers</a:t>
            </a:r>
          </a:p>
          <a:p>
            <a:pPr marL="742950" lvl="1" indent="-285750">
              <a:defRPr sz="1800"/>
            </a:pPr>
            <a:r>
              <a:rPr dirty="0"/>
              <a:t>Industry sectors</a:t>
            </a:r>
          </a:p>
          <a:p>
            <a:pPr marL="742950" lvl="1" indent="-285750">
              <a:defRPr sz="1800"/>
            </a:pPr>
            <a:r>
              <a:rPr dirty="0"/>
              <a:t>Geographical locations</a:t>
            </a:r>
          </a:p>
          <a:p>
            <a:pPr marL="742950" lvl="1" indent="-285750">
              <a:defRPr sz="1800"/>
            </a:pPr>
            <a:endParaRPr dirty="0"/>
          </a:p>
          <a:p>
            <a:r>
              <a:rPr dirty="0"/>
              <a:t>Systemic risk</a:t>
            </a:r>
          </a:p>
          <a:p>
            <a:pPr marL="742950" lvl="1" indent="-285750">
              <a:defRPr sz="1800"/>
            </a:pPr>
            <a:r>
              <a:rPr dirty="0"/>
              <a:t>Break down of the entire financial system</a:t>
            </a:r>
          </a:p>
        </p:txBody>
      </p:sp>
      <p:sp>
        <p:nvSpPr>
          <p:cNvPr id="331" name="Shape 331"/>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49</a:t>
            </a:fld>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p:cNvSpPr>
          <p:nvPr>
            <p:ph type="title"/>
          </p:nvPr>
        </p:nvSpPr>
        <p:spPr>
          <a:prstGeom prst="rect">
            <a:avLst/>
          </a:prstGeom>
        </p:spPr>
        <p:txBody>
          <a:bodyPr/>
          <a:lstStyle/>
          <a:p>
            <a:r>
              <a:t> Risk management</a:t>
            </a:r>
          </a:p>
        </p:txBody>
      </p:sp>
      <p:sp>
        <p:nvSpPr>
          <p:cNvPr id="97" name="Shape 97"/>
          <p:cNvSpPr>
            <a:spLocks noGrp="1"/>
          </p:cNvSpPr>
          <p:nvPr>
            <p:ph idx="1"/>
          </p:nvPr>
        </p:nvSpPr>
        <p:spPr>
          <a:prstGeom prst="rect">
            <a:avLst/>
          </a:prstGeom>
        </p:spPr>
        <p:txBody>
          <a:bodyPr/>
          <a:lstStyle/>
          <a:p>
            <a:r>
              <a:t>The practice of using processes, methods and tools for quantifying and managing risks and uncertainties</a:t>
            </a:r>
          </a:p>
          <a:p>
            <a:pPr marL="742950" lvl="1" indent="-285750"/>
            <a:r>
              <a:t>Identifying what could go wrong</a:t>
            </a:r>
            <a:endParaRPr sz="1800"/>
          </a:p>
          <a:p>
            <a:pPr marL="742950" lvl="1" indent="-285750"/>
            <a:r>
              <a:t>Evaluating which risks should be dealt with</a:t>
            </a:r>
            <a:endParaRPr sz="1800"/>
          </a:p>
          <a:p>
            <a:pPr marL="742950" lvl="1" indent="-285750"/>
            <a:r>
              <a:t>Implementing strategies to address those risks</a:t>
            </a:r>
            <a:endParaRPr sz="1800"/>
          </a:p>
          <a:p>
            <a:pPr marL="285750" lvl="1" indent="171450">
              <a:buSzTx/>
              <a:buNone/>
            </a:pPr>
            <a:endParaRPr sz="1800"/>
          </a:p>
          <a:p>
            <a:r>
              <a:t>Risk versus uncertainty</a:t>
            </a:r>
          </a:p>
          <a:p>
            <a:pPr marL="742950" lvl="1" indent="-285750"/>
            <a:r>
              <a:t>Risk is the variability that </a:t>
            </a:r>
            <a:r>
              <a:rPr u="sng"/>
              <a:t>can</a:t>
            </a:r>
            <a:r>
              <a:t> be quantified</a:t>
            </a:r>
            <a:endParaRPr sz="1800"/>
          </a:p>
          <a:p>
            <a:pPr marL="742950" lvl="1" indent="-285750"/>
            <a:r>
              <a:t>Uncertainty is the variability that </a:t>
            </a:r>
            <a:r>
              <a:rPr u="sng"/>
              <a:t>cannot</a:t>
            </a:r>
            <a:r>
              <a:t> be quantified</a:t>
            </a:r>
          </a:p>
        </p:txBody>
      </p:sp>
      <p:sp>
        <p:nvSpPr>
          <p:cNvPr id="96" name="Shape 96"/>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a:t>
            </a:fld>
            <a:endParaRP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p:cNvSpPr>
          <p:nvPr>
            <p:ph type="title"/>
          </p:nvPr>
        </p:nvSpPr>
        <p:spPr>
          <a:prstGeom prst="rect">
            <a:avLst/>
          </a:prstGeom>
        </p:spPr>
        <p:txBody>
          <a:bodyPr/>
          <a:lstStyle/>
          <a:p>
            <a:r>
              <a:t>Credit Risk Measurement</a:t>
            </a:r>
          </a:p>
        </p:txBody>
      </p:sp>
      <p:sp>
        <p:nvSpPr>
          <p:cNvPr id="338" name="Shape 338"/>
          <p:cNvSpPr>
            <a:spLocks noGrp="1"/>
          </p:cNvSpPr>
          <p:nvPr>
            <p:ph idx="1"/>
          </p:nvPr>
        </p:nvSpPr>
        <p:spPr>
          <a:prstGeom prst="rect">
            <a:avLst/>
          </a:prstGeom>
        </p:spPr>
        <p:txBody>
          <a:bodyPr>
            <a:normAutofit fontScale="92500"/>
          </a:bodyPr>
          <a:lstStyle/>
          <a:p>
            <a:endParaRPr dirty="0"/>
          </a:p>
          <a:p>
            <a:r>
              <a:rPr dirty="0"/>
              <a:t>Credit exposure – the amount that can potentially be lost if a debtor defaults</a:t>
            </a:r>
          </a:p>
          <a:p>
            <a:pPr marL="742950" lvl="1" indent="-285750">
              <a:defRPr sz="1800"/>
            </a:pPr>
            <a:r>
              <a:rPr dirty="0"/>
              <a:t>Current exposure</a:t>
            </a:r>
          </a:p>
          <a:p>
            <a:pPr marL="742950" lvl="1" indent="-285750">
              <a:defRPr sz="1800"/>
            </a:pPr>
            <a:r>
              <a:rPr dirty="0"/>
              <a:t>Potential future  exposure</a:t>
            </a:r>
          </a:p>
          <a:p>
            <a:endParaRPr sz="1800" dirty="0"/>
          </a:p>
          <a:p>
            <a:r>
              <a:rPr dirty="0"/>
              <a:t>Credit risk premium – difference between the interest rate paid by  a firm and the rate paid on a default risk free security (</a:t>
            </a:r>
            <a:r>
              <a:rPr dirty="0" err="1"/>
              <a:t>eg</a:t>
            </a:r>
            <a:r>
              <a:rPr dirty="0"/>
              <a:t> government bond)</a:t>
            </a:r>
          </a:p>
          <a:p>
            <a:endParaRPr dirty="0"/>
          </a:p>
          <a:p>
            <a:r>
              <a:rPr dirty="0"/>
              <a:t>Credit rating – expression of a firm’s credit–worthiness and financial health, often by an independent credit ratings agency</a:t>
            </a:r>
          </a:p>
        </p:txBody>
      </p:sp>
      <p:sp>
        <p:nvSpPr>
          <p:cNvPr id="337" name="Shape 337"/>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50</a:t>
            </a:fld>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p:cNvSpPr>
          <p:nvPr>
            <p:ph type="title"/>
          </p:nvPr>
        </p:nvSpPr>
        <p:spPr>
          <a:prstGeom prst="rect">
            <a:avLst/>
          </a:prstGeom>
        </p:spPr>
        <p:txBody>
          <a:bodyPr/>
          <a:lstStyle/>
          <a:p>
            <a:r>
              <a:rPr lang="en-GB" dirty="0"/>
              <a:t>Key Credit Rating Agencies</a:t>
            </a:r>
            <a:endParaRPr dirty="0"/>
          </a:p>
        </p:txBody>
      </p:sp>
      <p:sp>
        <p:nvSpPr>
          <p:cNvPr id="338" name="Shape 338"/>
          <p:cNvSpPr>
            <a:spLocks noGrp="1"/>
          </p:cNvSpPr>
          <p:nvPr>
            <p:ph idx="1"/>
          </p:nvPr>
        </p:nvSpPr>
        <p:spPr>
          <a:prstGeom prst="rect">
            <a:avLst/>
          </a:prstGeom>
        </p:spPr>
        <p:txBody>
          <a:bodyPr>
            <a:normAutofit/>
          </a:bodyPr>
          <a:lstStyle/>
          <a:p>
            <a:endParaRPr dirty="0"/>
          </a:p>
          <a:p>
            <a:r>
              <a:rPr lang="en-GB" dirty="0"/>
              <a:t>Fitch Ratings</a:t>
            </a:r>
          </a:p>
          <a:p>
            <a:r>
              <a:rPr lang="en-GB" dirty="0"/>
              <a:t>Moody’s</a:t>
            </a:r>
          </a:p>
          <a:p>
            <a:r>
              <a:rPr lang="en-GB" dirty="0"/>
              <a:t>Standard &amp; Poor’s (S&amp;P), and</a:t>
            </a:r>
          </a:p>
          <a:p>
            <a:r>
              <a:rPr lang="en-GB" dirty="0"/>
              <a:t>Dominion Bond Rating Service (DBRS).</a:t>
            </a:r>
            <a:endParaRPr dirty="0"/>
          </a:p>
        </p:txBody>
      </p:sp>
      <p:sp>
        <p:nvSpPr>
          <p:cNvPr id="337" name="Shape 337"/>
          <p:cNvSpPr>
            <a:spLocks noGrp="1"/>
          </p:cNvSpPr>
          <p:nvPr>
            <p:ph type="sldNum" sz="quarter" idx="10"/>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51</a:t>
            </a:fld>
            <a:endParaRPr/>
          </a:p>
        </p:txBody>
      </p:sp>
    </p:spTree>
    <p:extLst>
      <p:ext uri="{BB962C8B-B14F-4D97-AF65-F5344CB8AC3E}">
        <p14:creationId xmlns:p14="http://schemas.microsoft.com/office/powerpoint/2010/main" val="3998767742"/>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type="title"/>
          </p:nvPr>
        </p:nvSpPr>
        <p:spPr>
          <a:prstGeom prst="rect">
            <a:avLst/>
          </a:prstGeom>
        </p:spPr>
        <p:txBody>
          <a:bodyPr/>
          <a:lstStyle>
            <a:lvl1pPr defTabSz="768095">
              <a:defRPr sz="3359"/>
            </a:lvl1pPr>
          </a:lstStyle>
          <a:p>
            <a:r>
              <a:t>Merits and Limitations of Credit Ratings</a:t>
            </a:r>
          </a:p>
        </p:txBody>
      </p:sp>
      <p:sp>
        <p:nvSpPr>
          <p:cNvPr id="350" name="Shape 350"/>
          <p:cNvSpPr>
            <a:spLocks noGrp="1"/>
          </p:cNvSpPr>
          <p:nvPr>
            <p:ph idx="1"/>
          </p:nvPr>
        </p:nvSpPr>
        <p:spPr>
          <a:prstGeom prst="rect">
            <a:avLst/>
          </a:prstGeom>
        </p:spPr>
        <p:txBody>
          <a:bodyPr>
            <a:normAutofit fontScale="77500" lnSpcReduction="20000"/>
          </a:bodyPr>
          <a:lstStyle/>
          <a:p>
            <a:endParaRPr dirty="0"/>
          </a:p>
          <a:p>
            <a:r>
              <a:rPr dirty="0"/>
              <a:t>Useful in assessing credit risk of companies worldwide – combination of sovereign and individual company/issue ratings</a:t>
            </a:r>
          </a:p>
          <a:p>
            <a:endParaRPr dirty="0"/>
          </a:p>
          <a:p>
            <a:r>
              <a:rPr dirty="0"/>
              <a:t>Focus on credit quality and do </a:t>
            </a:r>
            <a:r>
              <a:rPr u="sng" dirty="0"/>
              <a:t>not</a:t>
            </a:r>
            <a:r>
              <a:rPr dirty="0"/>
              <a:t> capture other risks such as declines in market value or liquidity</a:t>
            </a:r>
          </a:p>
          <a:p>
            <a:endParaRPr dirty="0"/>
          </a:p>
          <a:p>
            <a:r>
              <a:rPr dirty="0"/>
              <a:t>Credit rating is an </a:t>
            </a:r>
            <a:r>
              <a:rPr u="sng" dirty="0"/>
              <a:t>opinion</a:t>
            </a:r>
          </a:p>
          <a:p>
            <a:endParaRPr u="sng" dirty="0"/>
          </a:p>
          <a:p>
            <a:r>
              <a:rPr dirty="0"/>
              <a:t>Specific criticisms include</a:t>
            </a:r>
          </a:p>
          <a:p>
            <a:pPr marL="742950" lvl="1" indent="-285750">
              <a:defRPr sz="1800"/>
            </a:pPr>
            <a:r>
              <a:rPr dirty="0"/>
              <a:t>Slow speed of downgrading</a:t>
            </a:r>
          </a:p>
          <a:p>
            <a:pPr marL="742950" lvl="1" indent="-285750">
              <a:defRPr sz="1800"/>
            </a:pPr>
            <a:r>
              <a:rPr dirty="0"/>
              <a:t>Inherent conflict between issuer paying for the rating and the impact on the cost of finance</a:t>
            </a:r>
          </a:p>
          <a:p>
            <a:pPr marL="742950" lvl="1" indent="-285750">
              <a:defRPr sz="1800"/>
            </a:pPr>
            <a:r>
              <a:rPr dirty="0"/>
              <a:t>Errors in ratings, especially for complex products</a:t>
            </a:r>
          </a:p>
        </p:txBody>
      </p:sp>
      <p:sp>
        <p:nvSpPr>
          <p:cNvPr id="349" name="Shape 349"/>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52</a:t>
            </a:fld>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p:cNvSpPr>
          <p:nvPr>
            <p:ph type="title"/>
          </p:nvPr>
        </p:nvSpPr>
        <p:spPr>
          <a:prstGeom prst="rect">
            <a:avLst/>
          </a:prstGeom>
        </p:spPr>
        <p:txBody>
          <a:bodyPr/>
          <a:lstStyle/>
          <a:p>
            <a:r>
              <a:t>Counterparty Credit Risk</a:t>
            </a:r>
          </a:p>
        </p:txBody>
      </p:sp>
      <p:sp>
        <p:nvSpPr>
          <p:cNvPr id="2" name="Content Placeholder 1"/>
          <p:cNvSpPr>
            <a:spLocks noGrp="1"/>
          </p:cNvSpPr>
          <p:nvPr>
            <p:ph idx="1"/>
          </p:nvPr>
        </p:nvSpPr>
        <p:spPr/>
        <p:txBody>
          <a:bodyPr/>
          <a:lstStyle/>
          <a:p>
            <a:pPr>
              <a:buSzPct val="100000"/>
              <a:buFont typeface="Arial"/>
              <a:buChar char="•"/>
              <a:defRPr>
                <a:latin typeface="Arial"/>
                <a:ea typeface="Arial"/>
                <a:cs typeface="Arial"/>
                <a:sym typeface="Arial"/>
              </a:defRPr>
            </a:pPr>
            <a:r>
              <a:rPr lang="en-GB" dirty="0"/>
              <a:t>PD estimated using historical experience and empirical data</a:t>
            </a:r>
          </a:p>
          <a:p>
            <a:pPr>
              <a:buSzPct val="100000"/>
              <a:buFont typeface="Arial"/>
              <a:buChar char="•"/>
              <a:defRPr>
                <a:latin typeface="Arial"/>
                <a:ea typeface="Arial"/>
                <a:cs typeface="Arial"/>
                <a:sym typeface="Arial"/>
              </a:defRPr>
            </a:pPr>
            <a:r>
              <a:rPr lang="en-GB" dirty="0"/>
              <a:t>EAD depends on time to completion of loan arrangement and undrawn commitments</a:t>
            </a:r>
          </a:p>
          <a:p>
            <a:pPr>
              <a:buSzPct val="100000"/>
              <a:buFont typeface="Arial"/>
              <a:buChar char="•"/>
              <a:defRPr>
                <a:latin typeface="Arial"/>
                <a:ea typeface="Arial"/>
                <a:cs typeface="Arial"/>
                <a:sym typeface="Arial"/>
              </a:defRPr>
            </a:pPr>
            <a:r>
              <a:rPr lang="en-GB" dirty="0"/>
              <a:t>Other side of the LGD is the recovery rate (RR = 100% - LGD)</a:t>
            </a:r>
          </a:p>
          <a:p>
            <a:pPr>
              <a:buSzPct val="100000"/>
              <a:buFont typeface="Arial"/>
              <a:buChar char="•"/>
              <a:defRPr>
                <a:latin typeface="Arial"/>
                <a:ea typeface="Arial"/>
                <a:cs typeface="Arial"/>
                <a:sym typeface="Arial"/>
              </a:defRPr>
            </a:pPr>
            <a:r>
              <a:rPr lang="en-GB" dirty="0"/>
              <a:t>Credit limits used to limit exposure to individual borrowers, counterparties and groups</a:t>
            </a:r>
          </a:p>
          <a:p>
            <a:endParaRPr lang="en-GB" dirty="0"/>
          </a:p>
        </p:txBody>
      </p:sp>
      <p:sp>
        <p:nvSpPr>
          <p:cNvPr id="355" name="Shape 355"/>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53</a:t>
            </a:fld>
            <a:endParaRPr/>
          </a:p>
        </p:txBody>
      </p:sp>
      <p:sp>
        <p:nvSpPr>
          <p:cNvPr id="357" name="Shape 357"/>
          <p:cNvSpPr/>
          <p:nvPr/>
        </p:nvSpPr>
        <p:spPr>
          <a:xfrm>
            <a:off x="632519" y="4941168"/>
            <a:ext cx="172481"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buSzPct val="100000"/>
              <a:buFont typeface="Arial"/>
              <a:buChar char="•"/>
              <a:defRPr>
                <a:latin typeface="Arial"/>
                <a:ea typeface="Arial"/>
                <a:cs typeface="Arial"/>
                <a:sym typeface="Arial"/>
              </a:defRPr>
            </a:pPr>
            <a:endParaRPr dirty="0"/>
          </a:p>
        </p:txBody>
      </p:sp>
      <p:pic>
        <p:nvPicPr>
          <p:cNvPr id="4" name="Picture 3">
            <a:extLst>
              <a:ext uri="{FF2B5EF4-FFF2-40B4-BE49-F238E27FC236}">
                <a16:creationId xmlns:a16="http://schemas.microsoft.com/office/drawing/2014/main" id="{06C0FD4D-A622-78F8-29A3-123ABE596845}"/>
              </a:ext>
            </a:extLst>
          </p:cNvPr>
          <p:cNvPicPr>
            <a:picLocks noChangeAspect="1"/>
          </p:cNvPicPr>
          <p:nvPr/>
        </p:nvPicPr>
        <p:blipFill>
          <a:blip r:embed="rId3"/>
          <a:stretch>
            <a:fillRect/>
          </a:stretch>
        </p:blipFill>
        <p:spPr>
          <a:xfrm>
            <a:off x="2295728" y="4304489"/>
            <a:ext cx="4771970" cy="1069948"/>
          </a:xfrm>
          <a:prstGeom prst="rect">
            <a:avLst/>
          </a:prstGeom>
        </p:spPr>
      </p:pic>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p:cNvSpPr>
          <p:nvPr>
            <p:ph type="title"/>
          </p:nvPr>
        </p:nvSpPr>
        <p:spPr>
          <a:prstGeom prst="rect">
            <a:avLst/>
          </a:prstGeom>
        </p:spPr>
        <p:txBody>
          <a:bodyPr/>
          <a:lstStyle/>
          <a:p>
            <a:r>
              <a:rPr dirty="0"/>
              <a:t>Counterparty Credit Risk</a:t>
            </a:r>
          </a:p>
        </p:txBody>
      </p:sp>
      <p:sp>
        <p:nvSpPr>
          <p:cNvPr id="363" name="Shape 363"/>
          <p:cNvSpPr>
            <a:spLocks noGrp="1"/>
          </p:cNvSpPr>
          <p:nvPr>
            <p:ph idx="1"/>
          </p:nvPr>
        </p:nvSpPr>
        <p:spPr>
          <a:prstGeom prst="rect">
            <a:avLst/>
          </a:prstGeom>
        </p:spPr>
        <p:txBody>
          <a:bodyPr>
            <a:normAutofit fontScale="92500" lnSpcReduction="20000"/>
          </a:bodyPr>
          <a:lstStyle/>
          <a:p>
            <a:endParaRPr/>
          </a:p>
          <a:p>
            <a:r>
              <a:t>Wrong Way Risk - Risk that occurs when the exposure to a counterparty is adversely correlated with their credit quality</a:t>
            </a:r>
          </a:p>
          <a:p>
            <a:endParaRPr/>
          </a:p>
          <a:p>
            <a:r>
              <a:t>Non-performing assets - Loans for which repayments are not made on time</a:t>
            </a:r>
          </a:p>
          <a:p>
            <a:endParaRPr/>
          </a:p>
          <a:p>
            <a:r>
              <a:t>Credit Limits at different levels</a:t>
            </a:r>
            <a:endParaRPr u="sng"/>
          </a:p>
          <a:p>
            <a:pPr marL="742950" lvl="1" indent="-285750">
              <a:defRPr sz="1800"/>
            </a:pPr>
            <a:r>
              <a:t>Individual borrower</a:t>
            </a:r>
          </a:p>
          <a:p>
            <a:pPr marL="742950" lvl="1" indent="-285750">
              <a:defRPr sz="1800"/>
            </a:pPr>
            <a:r>
              <a:t>Groups of connected counterparties</a:t>
            </a:r>
          </a:p>
          <a:p>
            <a:pPr marL="742950" lvl="1" indent="-285750">
              <a:defRPr sz="1800"/>
            </a:pPr>
            <a:r>
              <a:t>Transaction types</a:t>
            </a:r>
          </a:p>
          <a:p>
            <a:pPr marL="742950" lvl="1" indent="-285750">
              <a:defRPr sz="1800"/>
            </a:pPr>
            <a:r>
              <a:t>Industries </a:t>
            </a:r>
          </a:p>
          <a:p>
            <a:pPr marL="742950" lvl="1" indent="-285750">
              <a:defRPr sz="1800"/>
            </a:pPr>
            <a:r>
              <a:t>Geography</a:t>
            </a:r>
          </a:p>
        </p:txBody>
      </p:sp>
      <p:sp>
        <p:nvSpPr>
          <p:cNvPr id="362" name="Shape 362"/>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54</a:t>
            </a:fld>
            <a:endParaRP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p:cNvSpPr>
          <p:nvPr>
            <p:ph type="title"/>
          </p:nvPr>
        </p:nvSpPr>
        <p:spPr>
          <a:prstGeom prst="rect">
            <a:avLst/>
          </a:prstGeom>
        </p:spPr>
        <p:txBody>
          <a:bodyPr>
            <a:normAutofit/>
          </a:bodyPr>
          <a:lstStyle>
            <a:lvl1pPr defTabSz="768095">
              <a:defRPr sz="3359"/>
            </a:lvl1pPr>
          </a:lstStyle>
          <a:p>
            <a:r>
              <a:rPr sz="2800" dirty="0"/>
              <a:t>Limitations of Credit Risk Measurement</a:t>
            </a:r>
          </a:p>
        </p:txBody>
      </p:sp>
      <p:sp>
        <p:nvSpPr>
          <p:cNvPr id="369" name="Shape 369"/>
          <p:cNvSpPr>
            <a:spLocks noGrp="1"/>
          </p:cNvSpPr>
          <p:nvPr>
            <p:ph idx="1"/>
          </p:nvPr>
        </p:nvSpPr>
        <p:spPr>
          <a:prstGeom prst="rect">
            <a:avLst/>
          </a:prstGeom>
        </p:spPr>
        <p:txBody>
          <a:bodyPr/>
          <a:lstStyle/>
          <a:p>
            <a:endParaRPr/>
          </a:p>
          <a:p>
            <a:r>
              <a:t>Simplified calculations of potential exposures</a:t>
            </a:r>
          </a:p>
          <a:p>
            <a:endParaRPr/>
          </a:p>
          <a:p>
            <a:r>
              <a:t>Lack of recognition of the time period of credit risk</a:t>
            </a:r>
          </a:p>
          <a:p>
            <a:endParaRPr/>
          </a:p>
          <a:p>
            <a:r>
              <a:t>Lack of recognition of portfolio diversification</a:t>
            </a:r>
          </a:p>
          <a:p>
            <a:endParaRPr/>
          </a:p>
          <a:p>
            <a:r>
              <a:t>Probabilities are a ‘best guestimate’</a:t>
            </a:r>
          </a:p>
        </p:txBody>
      </p:sp>
      <p:sp>
        <p:nvSpPr>
          <p:cNvPr id="368" name="Shape 368"/>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55</a:t>
            </a:fld>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p:cNvSpPr>
          <p:nvPr>
            <p:ph type="title"/>
          </p:nvPr>
        </p:nvSpPr>
        <p:spPr>
          <a:prstGeom prst="rect">
            <a:avLst/>
          </a:prstGeom>
        </p:spPr>
        <p:txBody>
          <a:bodyPr>
            <a:normAutofit/>
          </a:bodyPr>
          <a:lstStyle>
            <a:lvl1pPr defTabSz="822959">
              <a:defRPr sz="3600"/>
            </a:lvl1pPr>
          </a:lstStyle>
          <a:p>
            <a:r>
              <a:rPr sz="2800" dirty="0"/>
              <a:t>Credit Risk Protection and Mitigation</a:t>
            </a:r>
          </a:p>
        </p:txBody>
      </p:sp>
      <p:sp>
        <p:nvSpPr>
          <p:cNvPr id="375" name="Shape 375"/>
          <p:cNvSpPr>
            <a:spLocks noGrp="1"/>
          </p:cNvSpPr>
          <p:nvPr>
            <p:ph idx="1"/>
          </p:nvPr>
        </p:nvSpPr>
        <p:spPr>
          <a:prstGeom prst="rect">
            <a:avLst/>
          </a:prstGeom>
        </p:spPr>
        <p:txBody>
          <a:bodyPr>
            <a:normAutofit fontScale="92500" lnSpcReduction="20000"/>
          </a:bodyPr>
          <a:lstStyle/>
          <a:p>
            <a:r>
              <a:t>Underwriting standards – to evaluate credit-worthiness</a:t>
            </a:r>
          </a:p>
          <a:p>
            <a:r>
              <a:t>Guarantees</a:t>
            </a:r>
          </a:p>
          <a:p>
            <a:r>
              <a:t>Credit limits</a:t>
            </a:r>
          </a:p>
          <a:p>
            <a:r>
              <a:t>Netting – reduce multiple cash flows to just one</a:t>
            </a:r>
          </a:p>
          <a:p>
            <a:r>
              <a:t>Collateral – asset(s) held as security in the event the client does not repay </a:t>
            </a:r>
          </a:p>
          <a:p>
            <a:r>
              <a:t>Diversification – reducing portfolio credit risk by spreading exposures</a:t>
            </a:r>
          </a:p>
          <a:p>
            <a:r>
              <a:t>Insurance/credit derivatives</a:t>
            </a:r>
          </a:p>
          <a:p>
            <a:pPr marL="742950" lvl="1" indent="-285750">
              <a:defRPr sz="1800"/>
            </a:pPr>
            <a:r>
              <a:t>Credit default swaps – resembling an insurance contract</a:t>
            </a:r>
          </a:p>
          <a:p>
            <a:pPr marL="742950" lvl="1" indent="-285750">
              <a:defRPr sz="1800"/>
            </a:pPr>
            <a:r>
              <a:t>Loan sales, securitisations and collateralised debt obligations – selling loans or creating special purpose vehicles (CDOs) to securities loans to bond investors</a:t>
            </a:r>
          </a:p>
          <a:p>
            <a:r>
              <a:t>Central counterparties – guaranteeing all transactions to protect clearing members from default</a:t>
            </a:r>
          </a:p>
        </p:txBody>
      </p:sp>
      <p:sp>
        <p:nvSpPr>
          <p:cNvPr id="374" name="Shape 374"/>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56</a:t>
            </a:fld>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p:cNvSpPr>
          <p:nvPr>
            <p:ph type="title"/>
          </p:nvPr>
        </p:nvSpPr>
        <p:spPr>
          <a:prstGeom prst="rect">
            <a:avLst/>
          </a:prstGeom>
        </p:spPr>
        <p:txBody>
          <a:bodyPr>
            <a:normAutofit/>
          </a:bodyPr>
          <a:lstStyle>
            <a:lvl1pPr defTabSz="905255">
              <a:defRPr sz="3959"/>
            </a:lvl1pPr>
          </a:lstStyle>
          <a:p>
            <a:r>
              <a:rPr sz="2800" dirty="0"/>
              <a:t>Example of a Credit Default Swap</a:t>
            </a:r>
          </a:p>
        </p:txBody>
      </p:sp>
      <p:sp>
        <p:nvSpPr>
          <p:cNvPr id="380" name="Shape 380"/>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57</a:t>
            </a:fld>
            <a:endParaRPr/>
          </a:p>
        </p:txBody>
      </p:sp>
      <p:pic>
        <p:nvPicPr>
          <p:cNvPr id="3" name="Picture 2">
            <a:extLst>
              <a:ext uri="{FF2B5EF4-FFF2-40B4-BE49-F238E27FC236}">
                <a16:creationId xmlns:a16="http://schemas.microsoft.com/office/drawing/2014/main" id="{F26FC67B-73D4-6581-4ACE-5A79D2B890C9}"/>
              </a:ext>
            </a:extLst>
          </p:cNvPr>
          <p:cNvPicPr>
            <a:picLocks noChangeAspect="1"/>
          </p:cNvPicPr>
          <p:nvPr/>
        </p:nvPicPr>
        <p:blipFill>
          <a:blip r:embed="rId2"/>
          <a:stretch>
            <a:fillRect/>
          </a:stretch>
        </p:blipFill>
        <p:spPr>
          <a:xfrm>
            <a:off x="875489" y="1307904"/>
            <a:ext cx="6434847" cy="4541088"/>
          </a:xfrm>
          <a:prstGeom prst="rect">
            <a:avLst/>
          </a:prstGeom>
        </p:spPr>
      </p:pic>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a:spLocks noGrp="1"/>
          </p:cNvSpPr>
          <p:nvPr>
            <p:ph type="title"/>
          </p:nvPr>
        </p:nvSpPr>
        <p:spPr>
          <a:prstGeom prst="rect">
            <a:avLst/>
          </a:prstGeom>
        </p:spPr>
        <p:txBody>
          <a:bodyPr/>
          <a:lstStyle/>
          <a:p>
            <a:r>
              <a:t>Credit Risk Management</a:t>
            </a:r>
          </a:p>
        </p:txBody>
      </p:sp>
      <p:sp>
        <p:nvSpPr>
          <p:cNvPr id="385" name="Shape 385"/>
          <p:cNvSpPr>
            <a:spLocks noGrp="1"/>
          </p:cNvSpPr>
          <p:nvPr>
            <p:ph idx="1"/>
          </p:nvPr>
        </p:nvSpPr>
        <p:spPr>
          <a:prstGeom prst="rect">
            <a:avLst/>
          </a:prstGeom>
        </p:spPr>
        <p:txBody>
          <a:bodyPr>
            <a:normAutofit fontScale="85000" lnSpcReduction="20000"/>
          </a:bodyPr>
          <a:lstStyle/>
          <a:p>
            <a:r>
              <a:rPr dirty="0"/>
              <a:t>Setting, monitoring and reviewing credit limits</a:t>
            </a:r>
          </a:p>
          <a:p>
            <a:endParaRPr dirty="0"/>
          </a:p>
          <a:p>
            <a:r>
              <a:rPr dirty="0"/>
              <a:t>Assessing potential credit risk events</a:t>
            </a:r>
          </a:p>
          <a:p>
            <a:endParaRPr dirty="0"/>
          </a:p>
          <a:p>
            <a:r>
              <a:rPr dirty="0"/>
              <a:t>Ensuring decisions on granting credit are made independently of the trading areas</a:t>
            </a:r>
          </a:p>
          <a:p>
            <a:endParaRPr dirty="0"/>
          </a:p>
          <a:p>
            <a:r>
              <a:rPr dirty="0"/>
              <a:t>Measuring and monitoring daily credit exposures</a:t>
            </a:r>
          </a:p>
          <a:p>
            <a:endParaRPr dirty="0"/>
          </a:p>
          <a:p>
            <a:r>
              <a:rPr dirty="0"/>
              <a:t>Performing credit analysis</a:t>
            </a:r>
          </a:p>
          <a:p>
            <a:endParaRPr dirty="0"/>
          </a:p>
          <a:p>
            <a:r>
              <a:rPr dirty="0"/>
              <a:t>Reporting and escalation to senior management</a:t>
            </a:r>
          </a:p>
        </p:txBody>
      </p:sp>
      <p:sp>
        <p:nvSpPr>
          <p:cNvPr id="384" name="Shape 384"/>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58</a:t>
            </a:fld>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p:cNvSpPr>
          <p:nvPr>
            <p:ph type="title"/>
          </p:nvPr>
        </p:nvSpPr>
        <p:spPr>
          <a:prstGeom prst="rect">
            <a:avLst/>
          </a:prstGeom>
        </p:spPr>
        <p:txBody>
          <a:bodyPr/>
          <a:lstStyle/>
          <a:p>
            <a:r>
              <a:t>Basel Key Stages</a:t>
            </a:r>
          </a:p>
        </p:txBody>
      </p:sp>
      <p:sp>
        <p:nvSpPr>
          <p:cNvPr id="391" name="Shape 391"/>
          <p:cNvSpPr>
            <a:spLocks noGrp="1"/>
          </p:cNvSpPr>
          <p:nvPr>
            <p:ph idx="1"/>
          </p:nvPr>
        </p:nvSpPr>
        <p:spPr>
          <a:prstGeom prst="rect">
            <a:avLst/>
          </a:prstGeom>
        </p:spPr>
        <p:txBody>
          <a:bodyPr>
            <a:normAutofit fontScale="92500" lnSpcReduction="10000"/>
          </a:bodyPr>
          <a:lstStyle/>
          <a:p>
            <a:r>
              <a:rPr dirty="0"/>
              <a:t>Board of directors should approve and periodically review (at least annually) the credit risk strategy and significant credit risk policies</a:t>
            </a:r>
          </a:p>
          <a:p>
            <a:pPr>
              <a:buSzTx/>
              <a:buNone/>
            </a:pPr>
            <a:endParaRPr dirty="0"/>
          </a:p>
          <a:p>
            <a:r>
              <a:rPr dirty="0"/>
              <a:t>Senior management implement and develop policies and procedures for identifying, measuring, monitoring and controlling credit risk</a:t>
            </a:r>
          </a:p>
          <a:p>
            <a:pPr>
              <a:buSzTx/>
              <a:buNone/>
            </a:pPr>
            <a:endParaRPr dirty="0"/>
          </a:p>
          <a:p>
            <a:r>
              <a:rPr dirty="0"/>
              <a:t>Measurement of credit risk should take into account</a:t>
            </a:r>
          </a:p>
          <a:p>
            <a:pPr marL="742950" lvl="1" indent="-285750">
              <a:defRPr sz="1800"/>
            </a:pPr>
            <a:r>
              <a:rPr dirty="0"/>
              <a:t>Specific nature of the credit </a:t>
            </a:r>
          </a:p>
          <a:p>
            <a:pPr marL="742950" lvl="1" indent="-285750">
              <a:defRPr sz="1800"/>
            </a:pPr>
            <a:r>
              <a:rPr dirty="0"/>
              <a:t>Exposure profile until maturity</a:t>
            </a:r>
          </a:p>
          <a:p>
            <a:pPr marL="742950" lvl="1" indent="-285750">
              <a:defRPr sz="1800"/>
            </a:pPr>
            <a:r>
              <a:rPr dirty="0"/>
              <a:t>Existence of collateral/guarantees</a:t>
            </a:r>
          </a:p>
          <a:p>
            <a:pPr marL="742950" lvl="1" indent="-285750">
              <a:defRPr sz="1800"/>
            </a:pPr>
            <a:r>
              <a:rPr dirty="0"/>
              <a:t>Potential for default based on internal risk rating</a:t>
            </a:r>
          </a:p>
        </p:txBody>
      </p:sp>
      <p:sp>
        <p:nvSpPr>
          <p:cNvPr id="390" name="Shape 390"/>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59</a:t>
            </a:fld>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p:nvPr>
        </p:nvSpPr>
        <p:spPr>
          <a:prstGeom prst="rect">
            <a:avLst/>
          </a:prstGeom>
        </p:spPr>
        <p:txBody>
          <a:bodyPr/>
          <a:lstStyle/>
          <a:p>
            <a:r>
              <a:t> Risk in Financial Services</a:t>
            </a:r>
          </a:p>
        </p:txBody>
      </p:sp>
      <p:sp>
        <p:nvSpPr>
          <p:cNvPr id="101" name="Shape 101"/>
          <p:cNvSpPr>
            <a:spLocks noGrp="1"/>
          </p:cNvSpPr>
          <p:nvPr>
            <p:ph idx="1"/>
          </p:nvPr>
        </p:nvSpPr>
        <p:spPr>
          <a:prstGeom prst="rect">
            <a:avLst/>
          </a:prstGeom>
        </p:spPr>
        <p:txBody>
          <a:bodyPr>
            <a:normAutofit fontScale="92500" lnSpcReduction="20000"/>
          </a:bodyPr>
          <a:lstStyle/>
          <a:p>
            <a:r>
              <a:t>Credit, market and liquidity risk</a:t>
            </a:r>
          </a:p>
          <a:p>
            <a:pPr marL="285750" lvl="1" indent="171450">
              <a:buSzTx/>
              <a:buNone/>
            </a:pPr>
            <a:endParaRPr/>
          </a:p>
          <a:p>
            <a:r>
              <a:t>Investment risk</a:t>
            </a:r>
          </a:p>
          <a:p>
            <a:endParaRPr/>
          </a:p>
          <a:p>
            <a:r>
              <a:t>Operational risk</a:t>
            </a:r>
          </a:p>
          <a:p>
            <a:endParaRPr/>
          </a:p>
          <a:p>
            <a:r>
              <a:t>Enterprise risk</a:t>
            </a:r>
          </a:p>
          <a:p>
            <a:endParaRPr/>
          </a:p>
          <a:p>
            <a:r>
              <a:t>Strategic risk - Internal and External</a:t>
            </a:r>
          </a:p>
          <a:p>
            <a:endParaRPr/>
          </a:p>
          <a:p>
            <a:r>
              <a:t>Corporate governance and risk oversight</a:t>
            </a:r>
          </a:p>
        </p:txBody>
      </p:sp>
      <p:sp>
        <p:nvSpPr>
          <p:cNvPr id="100" name="Shape 100"/>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a:t>
            </a:fld>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395"/>
          <p:cNvSpPr>
            <a:spLocks noGrp="1"/>
          </p:cNvSpPr>
          <p:nvPr>
            <p:ph type="title"/>
          </p:nvPr>
        </p:nvSpPr>
        <p:spPr>
          <a:prstGeom prst="rect">
            <a:avLst/>
          </a:prstGeom>
        </p:spPr>
        <p:txBody>
          <a:bodyPr/>
          <a:lstStyle/>
          <a:p>
            <a:r>
              <a:t>Methods to Manage Credit Risk </a:t>
            </a:r>
          </a:p>
        </p:txBody>
      </p:sp>
      <p:sp>
        <p:nvSpPr>
          <p:cNvPr id="397" name="Shape 397"/>
          <p:cNvSpPr>
            <a:spLocks noGrp="1"/>
          </p:cNvSpPr>
          <p:nvPr>
            <p:ph sz="half" idx="1"/>
          </p:nvPr>
        </p:nvSpPr>
        <p:spPr>
          <a:prstGeom prst="rect">
            <a:avLst/>
          </a:prstGeom>
        </p:spPr>
        <p:txBody>
          <a:bodyPr>
            <a:normAutofit lnSpcReduction="10000"/>
          </a:bodyPr>
          <a:lstStyle/>
          <a:p>
            <a:pPr marL="318897" indent="-318897" defTabSz="850391">
              <a:defRPr sz="1860"/>
            </a:pPr>
            <a:r>
              <a:rPr dirty="0"/>
              <a:t>Credit scoring systems </a:t>
            </a:r>
          </a:p>
          <a:p>
            <a:pPr marL="318897" indent="-318897" defTabSz="850391">
              <a:defRPr sz="1860"/>
            </a:pPr>
            <a:endParaRPr dirty="0"/>
          </a:p>
          <a:p>
            <a:pPr marL="318897" indent="-318897" defTabSz="850391">
              <a:defRPr sz="1860"/>
            </a:pPr>
            <a:r>
              <a:rPr dirty="0"/>
              <a:t>Factor inputs </a:t>
            </a:r>
          </a:p>
          <a:p>
            <a:pPr marL="318897" indent="-318897" defTabSz="850391">
              <a:defRPr sz="1860"/>
            </a:pPr>
            <a:endParaRPr dirty="0"/>
          </a:p>
          <a:p>
            <a:pPr marL="318897" indent="-318897" defTabSz="850391">
              <a:defRPr sz="1860"/>
            </a:pPr>
            <a:r>
              <a:rPr dirty="0"/>
              <a:t>Stress testing</a:t>
            </a:r>
          </a:p>
          <a:p>
            <a:pPr marL="318897" indent="-318897" defTabSz="850391">
              <a:defRPr sz="1860"/>
            </a:pPr>
            <a:endParaRPr dirty="0"/>
          </a:p>
          <a:p>
            <a:pPr marL="318897" indent="-318897" defTabSz="850391">
              <a:defRPr sz="1860"/>
            </a:pPr>
            <a:r>
              <a:rPr dirty="0"/>
              <a:t>Segmentation</a:t>
            </a:r>
          </a:p>
          <a:p>
            <a:pPr marL="318897" indent="-318897" defTabSz="850391">
              <a:defRPr sz="1860"/>
            </a:pPr>
            <a:endParaRPr dirty="0"/>
          </a:p>
        </p:txBody>
      </p:sp>
      <p:sp>
        <p:nvSpPr>
          <p:cNvPr id="2" name="Content Placeholder 1"/>
          <p:cNvSpPr>
            <a:spLocks noGrp="1"/>
          </p:cNvSpPr>
          <p:nvPr>
            <p:ph sz="half" idx="2"/>
          </p:nvPr>
        </p:nvSpPr>
        <p:spPr/>
        <p:txBody>
          <a:bodyPr>
            <a:normAutofit lnSpcReduction="10000"/>
          </a:bodyPr>
          <a:lstStyle/>
          <a:p>
            <a:pPr marL="318897" indent="-318897" defTabSz="850391">
              <a:defRPr sz="1860"/>
            </a:pPr>
            <a:r>
              <a:rPr lang="en-GB" dirty="0"/>
              <a:t>External ratings</a:t>
            </a:r>
          </a:p>
          <a:p>
            <a:pPr marL="318897" indent="-318897" defTabSz="850391">
              <a:defRPr sz="1860"/>
            </a:pPr>
            <a:endParaRPr lang="en-GB" dirty="0"/>
          </a:p>
          <a:p>
            <a:pPr marL="318897" indent="-318897" defTabSz="850391">
              <a:defRPr sz="1860"/>
            </a:pPr>
            <a:r>
              <a:rPr lang="en-GB" dirty="0"/>
              <a:t>Credit limits</a:t>
            </a:r>
          </a:p>
          <a:p>
            <a:pPr marL="318897" indent="-318897" defTabSz="850391">
              <a:defRPr sz="1860"/>
            </a:pPr>
            <a:endParaRPr lang="en-GB" dirty="0"/>
          </a:p>
          <a:p>
            <a:pPr marL="318897" indent="-318897" defTabSz="850391">
              <a:defRPr sz="1860"/>
            </a:pPr>
            <a:r>
              <a:rPr lang="en-GB" dirty="0"/>
              <a:t>Internal credit rating </a:t>
            </a:r>
          </a:p>
          <a:p>
            <a:pPr marL="318897" indent="-318897" defTabSz="850391">
              <a:defRPr sz="1860"/>
            </a:pPr>
            <a:endParaRPr lang="en-GB" dirty="0"/>
          </a:p>
          <a:p>
            <a:pPr marL="318897" indent="-318897" defTabSz="850391">
              <a:defRPr sz="1860"/>
            </a:pPr>
            <a:r>
              <a:rPr lang="en-GB" dirty="0"/>
              <a:t>Impairment evidence and provisioning</a:t>
            </a:r>
          </a:p>
          <a:p>
            <a:pPr marL="318897" indent="-318897" defTabSz="850391">
              <a:defRPr sz="1860"/>
            </a:pPr>
            <a:endParaRPr lang="en-GB" dirty="0"/>
          </a:p>
          <a:p>
            <a:pPr marL="318897" indent="-318897" defTabSz="850391">
              <a:defRPr sz="1860"/>
            </a:pPr>
            <a:r>
              <a:rPr lang="en-GB" dirty="0"/>
              <a:t>Key statistics and key performance indicators</a:t>
            </a:r>
          </a:p>
          <a:p>
            <a:endParaRPr lang="en-GB" dirty="0"/>
          </a:p>
        </p:txBody>
      </p:sp>
      <p:sp>
        <p:nvSpPr>
          <p:cNvPr id="396" name="Shape 396"/>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60</a:t>
            </a:fld>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p:cNvSpPr>
          <p:nvPr>
            <p:ph type="title"/>
          </p:nvPr>
        </p:nvSpPr>
        <p:spPr>
          <a:prstGeom prst="rect">
            <a:avLst/>
          </a:prstGeom>
        </p:spPr>
        <p:txBody>
          <a:bodyPr/>
          <a:lstStyle/>
          <a:p>
            <a:r>
              <a:t>Controlling Risks </a:t>
            </a:r>
          </a:p>
        </p:txBody>
      </p:sp>
      <p:sp>
        <p:nvSpPr>
          <p:cNvPr id="403" name="Shape 403"/>
          <p:cNvSpPr>
            <a:spLocks noGrp="1"/>
          </p:cNvSpPr>
          <p:nvPr>
            <p:ph idx="1"/>
          </p:nvPr>
        </p:nvSpPr>
        <p:spPr>
          <a:prstGeom prst="rect">
            <a:avLst/>
          </a:prstGeom>
        </p:spPr>
        <p:txBody>
          <a:bodyPr/>
          <a:lstStyle/>
          <a:p>
            <a:endParaRPr/>
          </a:p>
          <a:p>
            <a:r>
              <a:t>Concentration risk – by knowing the relationships between various counterparties</a:t>
            </a:r>
          </a:p>
          <a:p>
            <a:endParaRPr/>
          </a:p>
          <a:p>
            <a:r>
              <a:t>Trading book risk – by value at risk (VaR) </a:t>
            </a:r>
          </a:p>
          <a:p>
            <a:pPr marL="742950" lvl="1" indent="-285750">
              <a:defRPr sz="1800"/>
            </a:pPr>
            <a:r>
              <a:t>For example, the credit VaR of a portfolio of bonds over a one year time horizon is £5m at the 95% confidence level</a:t>
            </a:r>
          </a:p>
        </p:txBody>
      </p:sp>
      <p:sp>
        <p:nvSpPr>
          <p:cNvPr id="402" name="Shape 402"/>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61</a:t>
            </a:fld>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a:spLocks noGrp="1"/>
          </p:cNvSpPr>
          <p:nvPr>
            <p:ph type="title"/>
          </p:nvPr>
        </p:nvSpPr>
        <p:spPr>
          <a:prstGeom prst="rect">
            <a:avLst/>
          </a:prstGeom>
        </p:spPr>
        <p:txBody>
          <a:bodyPr>
            <a:normAutofit/>
          </a:bodyPr>
          <a:lstStyle/>
          <a:p>
            <a:r>
              <a:t>Market Risk </a:t>
            </a:r>
            <a:br/>
            <a:endParaRPr/>
          </a:p>
        </p:txBody>
      </p:sp>
      <p:sp>
        <p:nvSpPr>
          <p:cNvPr id="408" name="Shape 408"/>
          <p:cNvSpPr>
            <a:spLocks noGrp="1"/>
          </p:cNvSpPr>
          <p:nvPr>
            <p:ph type="body" idx="1"/>
          </p:nvPr>
        </p:nvSpPr>
        <p:spPr>
          <a:prstGeom prst="rect">
            <a:avLst/>
          </a:prstGeom>
        </p:spPr>
        <p:txBody>
          <a:bodyPr/>
          <a:lstStyle/>
          <a:p>
            <a:r>
              <a:t>Chapter 5</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p:cNvSpPr>
          <p:nvPr>
            <p:ph type="title"/>
          </p:nvPr>
        </p:nvSpPr>
        <p:spPr>
          <a:prstGeom prst="rect">
            <a:avLst/>
          </a:prstGeom>
        </p:spPr>
        <p:txBody>
          <a:bodyPr/>
          <a:lstStyle/>
          <a:p>
            <a:r>
              <a:rPr lang="en-GB" dirty="0"/>
              <a:t>Identification of Market Risk</a:t>
            </a:r>
            <a:endParaRPr dirty="0"/>
          </a:p>
        </p:txBody>
      </p:sp>
      <p:sp>
        <p:nvSpPr>
          <p:cNvPr id="412" name="Shape 412"/>
          <p:cNvSpPr>
            <a:spLocks noGrp="1"/>
          </p:cNvSpPr>
          <p:nvPr>
            <p:ph idx="1"/>
          </p:nvPr>
        </p:nvSpPr>
        <p:spPr>
          <a:prstGeom prst="rect">
            <a:avLst/>
          </a:prstGeom>
        </p:spPr>
        <p:txBody>
          <a:bodyPr>
            <a:normAutofit fontScale="85000" lnSpcReduction="10000"/>
          </a:bodyPr>
          <a:lstStyle/>
          <a:p>
            <a:endParaRPr dirty="0"/>
          </a:p>
          <a:p>
            <a:r>
              <a:rPr dirty="0"/>
              <a:t>Market risk constituents:</a:t>
            </a:r>
          </a:p>
          <a:p>
            <a:pPr marL="742950" lvl="1" indent="-285750">
              <a:defRPr sz="1800"/>
            </a:pPr>
            <a:r>
              <a:rPr dirty="0"/>
              <a:t>Volatility risk – risk of price movements that are more uncertain than usual</a:t>
            </a:r>
          </a:p>
          <a:p>
            <a:pPr marL="742950" lvl="1" indent="-285750">
              <a:defRPr sz="1800"/>
            </a:pPr>
            <a:r>
              <a:rPr lang="en-GB" dirty="0"/>
              <a:t>Market </a:t>
            </a:r>
            <a:r>
              <a:rPr dirty="0"/>
              <a:t>Liquidity risk – risk of not being able to trade when required</a:t>
            </a:r>
          </a:p>
          <a:p>
            <a:pPr marL="742950" lvl="1" indent="-285750">
              <a:defRPr sz="1800"/>
            </a:pPr>
            <a:r>
              <a:rPr dirty="0"/>
              <a:t>Currency risk – risk of adverse movements in exchange rates</a:t>
            </a:r>
          </a:p>
          <a:p>
            <a:pPr marL="742950" lvl="1" indent="-285750">
              <a:defRPr sz="1800"/>
            </a:pPr>
            <a:r>
              <a:rPr dirty="0"/>
              <a:t>Basis risk – when one risk exposure is hedged with an offsetting risk in another similar instrument, the risk that the two positions do not mirror each other</a:t>
            </a:r>
          </a:p>
          <a:p>
            <a:pPr marL="742950" lvl="1" indent="-285750">
              <a:defRPr sz="1800"/>
            </a:pPr>
            <a:r>
              <a:rPr dirty="0"/>
              <a:t>Interest rate risk – adverse movements in interest rates affecting eg fixed income securities</a:t>
            </a:r>
          </a:p>
          <a:p>
            <a:pPr marL="742950" lvl="1" indent="-285750">
              <a:defRPr sz="1800"/>
            </a:pPr>
            <a:r>
              <a:rPr dirty="0"/>
              <a:t>Commodity price risk – risk of adverse price movements in the value of a commodity</a:t>
            </a:r>
          </a:p>
          <a:p>
            <a:pPr marL="742950" lvl="1" indent="-285750">
              <a:defRPr sz="1800"/>
            </a:pPr>
            <a:r>
              <a:rPr dirty="0"/>
              <a:t>Equity price risk – capital and/or income may fall or not keep pace with inflation</a:t>
            </a:r>
          </a:p>
          <a:p>
            <a:pPr marL="285750" lvl="1" indent="171450">
              <a:buSzTx/>
              <a:buNone/>
              <a:defRPr sz="1800"/>
            </a:pPr>
            <a:endParaRPr dirty="0"/>
          </a:p>
          <a:p>
            <a:r>
              <a:rPr dirty="0"/>
              <a:t>Boundary issues exist as many of these risks are related and overlap</a:t>
            </a:r>
          </a:p>
        </p:txBody>
      </p:sp>
      <p:sp>
        <p:nvSpPr>
          <p:cNvPr id="411" name="Shape 411"/>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63</a:t>
            </a:fld>
            <a:endParaRP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a:spLocks noGrp="1"/>
          </p:cNvSpPr>
          <p:nvPr>
            <p:ph type="title"/>
          </p:nvPr>
        </p:nvSpPr>
        <p:spPr>
          <a:prstGeom prst="rect">
            <a:avLst/>
          </a:prstGeom>
        </p:spPr>
        <p:txBody>
          <a:bodyPr/>
          <a:lstStyle/>
          <a:p>
            <a:r>
              <a:t>Market Risk Management </a:t>
            </a:r>
          </a:p>
        </p:txBody>
      </p:sp>
      <p:sp>
        <p:nvSpPr>
          <p:cNvPr id="418" name="Shape 418"/>
          <p:cNvSpPr>
            <a:spLocks noGrp="1"/>
          </p:cNvSpPr>
          <p:nvPr>
            <p:ph idx="1"/>
          </p:nvPr>
        </p:nvSpPr>
        <p:spPr>
          <a:prstGeom prst="rect">
            <a:avLst/>
          </a:prstGeom>
        </p:spPr>
        <p:txBody>
          <a:bodyPr>
            <a:normAutofit/>
          </a:bodyPr>
          <a:lstStyle/>
          <a:p>
            <a:endParaRPr dirty="0"/>
          </a:p>
          <a:p>
            <a:r>
              <a:rPr dirty="0"/>
              <a:t>Hedging – reducing risk by taking offsetting positions</a:t>
            </a:r>
          </a:p>
          <a:p>
            <a:r>
              <a:rPr dirty="0"/>
              <a:t>Market risk limits </a:t>
            </a:r>
          </a:p>
          <a:p>
            <a:r>
              <a:rPr dirty="0"/>
              <a:t>Diversification </a:t>
            </a:r>
            <a:endParaRPr lang="en-GB" dirty="0"/>
          </a:p>
          <a:p>
            <a:r>
              <a:rPr lang="en-GB" dirty="0"/>
              <a:t>High-Frequency trading</a:t>
            </a:r>
            <a:endParaRPr dirty="0"/>
          </a:p>
          <a:p>
            <a:r>
              <a:rPr dirty="0"/>
              <a:t>The market risk management function should be:</a:t>
            </a:r>
          </a:p>
          <a:p>
            <a:pPr marL="742950" lvl="1" indent="-285750">
              <a:defRPr sz="1800"/>
            </a:pPr>
            <a:r>
              <a:rPr dirty="0"/>
              <a:t>Independent</a:t>
            </a:r>
          </a:p>
          <a:p>
            <a:pPr marL="742950" lvl="1" indent="-285750">
              <a:defRPr sz="1800"/>
            </a:pPr>
            <a:r>
              <a:rPr dirty="0"/>
              <a:t>Use daily monitoring</a:t>
            </a:r>
          </a:p>
          <a:p>
            <a:pPr marL="742950" lvl="1" indent="-285750">
              <a:defRPr sz="1800"/>
            </a:pPr>
            <a:r>
              <a:rPr dirty="0"/>
              <a:t>Independently validate market pricing and adequacy of VaR models</a:t>
            </a:r>
            <a:endParaRPr lang="en-GB" dirty="0"/>
          </a:p>
          <a:p>
            <a:pPr marL="742950" lvl="1" indent="-285750">
              <a:defRPr sz="1800"/>
            </a:pPr>
            <a:endParaRPr lang="en-GB" dirty="0"/>
          </a:p>
          <a:p>
            <a:pPr marL="742950" lvl="1" indent="-285750">
              <a:defRPr sz="1800"/>
            </a:pPr>
            <a:endParaRPr dirty="0"/>
          </a:p>
        </p:txBody>
      </p:sp>
      <p:sp>
        <p:nvSpPr>
          <p:cNvPr id="417" name="Shape 417"/>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64</a:t>
            </a:fld>
            <a:endParaRP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p:cNvSpPr>
          <p:nvPr>
            <p:ph type="title"/>
          </p:nvPr>
        </p:nvSpPr>
        <p:spPr>
          <a:prstGeom prst="rect">
            <a:avLst/>
          </a:prstGeom>
        </p:spPr>
        <p:txBody>
          <a:bodyPr/>
          <a:lstStyle/>
          <a:p>
            <a:r>
              <a:rPr dirty="0"/>
              <a:t>Dispersion and Variance</a:t>
            </a:r>
          </a:p>
        </p:txBody>
      </p:sp>
      <p:sp>
        <p:nvSpPr>
          <p:cNvPr id="5" name="Content Placeholder 4"/>
          <p:cNvSpPr>
            <a:spLocks noGrp="1"/>
          </p:cNvSpPr>
          <p:nvPr>
            <p:ph sz="half" idx="1"/>
          </p:nvPr>
        </p:nvSpPr>
        <p:spPr>
          <a:xfrm>
            <a:off x="550335" y="1364566"/>
            <a:ext cx="4246999" cy="4417256"/>
          </a:xfrm>
        </p:spPr>
        <p:txBody>
          <a:bodyPr>
            <a:normAutofit/>
          </a:bodyPr>
          <a:lstStyle/>
          <a:p>
            <a:pPr marL="0" indent="0">
              <a:buNone/>
              <a:defRPr>
                <a:latin typeface="Arial"/>
                <a:ea typeface="Arial"/>
                <a:cs typeface="Arial"/>
                <a:sym typeface="Arial"/>
              </a:defRPr>
            </a:pPr>
            <a:r>
              <a:rPr lang="en-GB" dirty="0"/>
              <a:t>Measures of central tendency</a:t>
            </a:r>
          </a:p>
          <a:p>
            <a:pPr>
              <a:buSzPct val="100000"/>
              <a:buChar char="-"/>
              <a:defRPr>
                <a:latin typeface="Arial"/>
                <a:ea typeface="Arial"/>
                <a:cs typeface="Arial"/>
                <a:sym typeface="Arial"/>
              </a:defRPr>
            </a:pPr>
            <a:r>
              <a:rPr lang="en-GB" dirty="0"/>
              <a:t> Mean</a:t>
            </a:r>
          </a:p>
          <a:p>
            <a:pPr>
              <a:buSzPct val="100000"/>
              <a:buChar char="-"/>
              <a:defRPr>
                <a:latin typeface="Arial"/>
                <a:ea typeface="Arial"/>
                <a:cs typeface="Arial"/>
                <a:sym typeface="Arial"/>
              </a:defRPr>
            </a:pPr>
            <a:r>
              <a:rPr lang="en-GB" dirty="0"/>
              <a:t> Median</a:t>
            </a:r>
          </a:p>
          <a:p>
            <a:pPr>
              <a:buSzPct val="100000"/>
              <a:buChar char="-"/>
              <a:defRPr>
                <a:latin typeface="Arial"/>
                <a:ea typeface="Arial"/>
                <a:cs typeface="Arial"/>
                <a:sym typeface="Arial"/>
              </a:defRPr>
            </a:pPr>
            <a:r>
              <a:rPr lang="en-GB" dirty="0"/>
              <a:t> Mode</a:t>
            </a:r>
          </a:p>
          <a:p>
            <a:pPr marL="0" indent="0">
              <a:buSzPct val="100000"/>
              <a:buNone/>
              <a:defRPr>
                <a:latin typeface="Arial"/>
                <a:ea typeface="Arial"/>
                <a:cs typeface="Arial"/>
                <a:sym typeface="Arial"/>
              </a:defRPr>
            </a:pPr>
            <a:endParaRPr lang="en-GB" dirty="0"/>
          </a:p>
          <a:p>
            <a:pPr marL="0" indent="0">
              <a:buNone/>
              <a:defRPr>
                <a:latin typeface="Arial"/>
                <a:ea typeface="Arial"/>
                <a:cs typeface="Arial"/>
                <a:sym typeface="Arial"/>
              </a:defRPr>
            </a:pPr>
            <a:r>
              <a:rPr lang="en-GB" dirty="0"/>
              <a:t>Measures of dispersion</a:t>
            </a:r>
          </a:p>
          <a:p>
            <a:pPr>
              <a:buSzPct val="100000"/>
              <a:buChar char="-"/>
              <a:defRPr>
                <a:latin typeface="Arial"/>
                <a:ea typeface="Arial"/>
                <a:cs typeface="Arial"/>
                <a:sym typeface="Arial"/>
              </a:defRPr>
            </a:pPr>
            <a:r>
              <a:rPr lang="en-GB" dirty="0"/>
              <a:t>Range and inter quartile range</a:t>
            </a:r>
          </a:p>
          <a:p>
            <a:pPr>
              <a:buSzPct val="100000"/>
              <a:buChar char="-"/>
              <a:defRPr>
                <a:latin typeface="Arial"/>
                <a:ea typeface="Arial"/>
                <a:cs typeface="Arial"/>
                <a:sym typeface="Arial"/>
              </a:defRPr>
            </a:pPr>
            <a:r>
              <a:rPr lang="en-GB" dirty="0"/>
              <a:t> Quartile deviation</a:t>
            </a:r>
          </a:p>
          <a:p>
            <a:pPr>
              <a:buSzPct val="100000"/>
              <a:buChar char="-"/>
              <a:defRPr>
                <a:latin typeface="Arial"/>
                <a:ea typeface="Arial"/>
                <a:cs typeface="Arial"/>
                <a:sym typeface="Arial"/>
              </a:defRPr>
            </a:pPr>
            <a:r>
              <a:rPr lang="en-GB" dirty="0"/>
              <a:t> Variance</a:t>
            </a:r>
          </a:p>
          <a:p>
            <a:pPr>
              <a:buSzPct val="100000"/>
              <a:buChar char="-"/>
              <a:defRPr>
                <a:latin typeface="Arial"/>
                <a:ea typeface="Arial"/>
                <a:cs typeface="Arial"/>
                <a:sym typeface="Arial"/>
              </a:defRPr>
            </a:pPr>
            <a:r>
              <a:rPr lang="en-GB" dirty="0"/>
              <a:t> Standard deviation</a:t>
            </a:r>
          </a:p>
          <a:p>
            <a:pPr>
              <a:buSzPct val="100000"/>
              <a:buChar char="-"/>
              <a:defRPr>
                <a:latin typeface="Arial"/>
                <a:ea typeface="Arial"/>
                <a:cs typeface="Arial"/>
                <a:sym typeface="Arial"/>
              </a:defRPr>
            </a:pPr>
            <a:endParaRPr lang="en-GB" dirty="0"/>
          </a:p>
          <a:p>
            <a:endParaRPr lang="en-GB" dirty="0"/>
          </a:p>
        </p:txBody>
      </p:sp>
      <p:sp>
        <p:nvSpPr>
          <p:cNvPr id="423" name="Shape 423"/>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65</a:t>
            </a:fld>
            <a:endParaRPr/>
          </a:p>
        </p:txBody>
      </p:sp>
      <p:pic>
        <p:nvPicPr>
          <p:cNvPr id="4" name="Picture 3">
            <a:extLst>
              <a:ext uri="{FF2B5EF4-FFF2-40B4-BE49-F238E27FC236}">
                <a16:creationId xmlns:a16="http://schemas.microsoft.com/office/drawing/2014/main" id="{383B6BCA-7062-EFDA-9FB5-18980C613BAC}"/>
              </a:ext>
            </a:extLst>
          </p:cNvPr>
          <p:cNvPicPr>
            <a:picLocks noChangeAspect="1"/>
          </p:cNvPicPr>
          <p:nvPr/>
        </p:nvPicPr>
        <p:blipFill>
          <a:blip r:embed="rId3"/>
          <a:stretch>
            <a:fillRect/>
          </a:stretch>
        </p:blipFill>
        <p:spPr>
          <a:xfrm>
            <a:off x="4742234" y="1407964"/>
            <a:ext cx="4562272" cy="2491702"/>
          </a:xfrm>
          <a:prstGeom prst="rect">
            <a:avLst/>
          </a:prstGeom>
        </p:spPr>
      </p:pic>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p:cNvSpPr>
          <p:nvPr>
            <p:ph type="title"/>
          </p:nvPr>
        </p:nvSpPr>
        <p:spPr>
          <a:prstGeom prst="rect">
            <a:avLst/>
          </a:prstGeom>
        </p:spPr>
        <p:txBody>
          <a:bodyPr/>
          <a:lstStyle/>
          <a:p>
            <a:r>
              <a:t>Measure of Central Tendency</a:t>
            </a:r>
          </a:p>
        </p:txBody>
      </p:sp>
      <p:sp>
        <p:nvSpPr>
          <p:cNvPr id="431" name="Shape 431"/>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66</a:t>
            </a:fld>
            <a:endParaRPr/>
          </a:p>
        </p:txBody>
      </p:sp>
      <p:pic>
        <p:nvPicPr>
          <p:cNvPr id="3" name="Picture 2">
            <a:extLst>
              <a:ext uri="{FF2B5EF4-FFF2-40B4-BE49-F238E27FC236}">
                <a16:creationId xmlns:a16="http://schemas.microsoft.com/office/drawing/2014/main" id="{A28E3AF1-E3BD-1276-F00A-2ACC167069E9}"/>
              </a:ext>
            </a:extLst>
          </p:cNvPr>
          <p:cNvPicPr>
            <a:picLocks noChangeAspect="1"/>
          </p:cNvPicPr>
          <p:nvPr/>
        </p:nvPicPr>
        <p:blipFill>
          <a:blip r:embed="rId3"/>
          <a:stretch>
            <a:fillRect/>
          </a:stretch>
        </p:blipFill>
        <p:spPr>
          <a:xfrm>
            <a:off x="2028217" y="1413247"/>
            <a:ext cx="4349480" cy="1892384"/>
          </a:xfrm>
          <a:prstGeom prst="rect">
            <a:avLst/>
          </a:prstGeom>
        </p:spPr>
      </p:pic>
      <p:pic>
        <p:nvPicPr>
          <p:cNvPr id="5" name="Picture 4">
            <a:extLst>
              <a:ext uri="{FF2B5EF4-FFF2-40B4-BE49-F238E27FC236}">
                <a16:creationId xmlns:a16="http://schemas.microsoft.com/office/drawing/2014/main" id="{E7E8974A-07A6-4B7F-EFBE-644A8F62D8E7}"/>
              </a:ext>
            </a:extLst>
          </p:cNvPr>
          <p:cNvPicPr>
            <a:picLocks noChangeAspect="1"/>
          </p:cNvPicPr>
          <p:nvPr/>
        </p:nvPicPr>
        <p:blipFill>
          <a:blip r:embed="rId4"/>
          <a:stretch>
            <a:fillRect/>
          </a:stretch>
        </p:blipFill>
        <p:spPr>
          <a:xfrm>
            <a:off x="2310319" y="3544100"/>
            <a:ext cx="3506821" cy="1518278"/>
          </a:xfrm>
          <a:prstGeom prst="rect">
            <a:avLst/>
          </a:prstGeom>
        </p:spPr>
      </p:pic>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hape 437"/>
          <p:cNvSpPr>
            <a:spLocks noGrp="1"/>
          </p:cNvSpPr>
          <p:nvPr>
            <p:ph type="title"/>
          </p:nvPr>
        </p:nvSpPr>
        <p:spPr>
          <a:prstGeom prst="rect">
            <a:avLst/>
          </a:prstGeom>
        </p:spPr>
        <p:txBody>
          <a:bodyPr/>
          <a:lstStyle/>
          <a:p>
            <a:r>
              <a:t>Dispersion and Variance</a:t>
            </a:r>
          </a:p>
        </p:txBody>
      </p:sp>
      <p:sp>
        <p:nvSpPr>
          <p:cNvPr id="439" name="Shape 439"/>
          <p:cNvSpPr>
            <a:spLocks noGrp="1"/>
          </p:cNvSpPr>
          <p:nvPr>
            <p:ph idx="1"/>
          </p:nvPr>
        </p:nvSpPr>
        <p:spPr>
          <a:prstGeom prst="rect">
            <a:avLst/>
          </a:prstGeom>
        </p:spPr>
        <p:txBody>
          <a:bodyPr/>
          <a:lstStyle/>
          <a:p>
            <a:r>
              <a:t>Variance</a:t>
            </a:r>
          </a:p>
          <a:p>
            <a:pPr marL="742950" lvl="1" indent="-285750">
              <a:defRPr sz="1800"/>
            </a:pPr>
            <a:r>
              <a:t>Measure of returns dipseriosn </a:t>
            </a:r>
          </a:p>
          <a:p>
            <a:pPr marL="742950" lvl="1" indent="-285750">
              <a:defRPr sz="1800"/>
            </a:pPr>
            <a:r>
              <a:t>Used to calculate Beta</a:t>
            </a:r>
          </a:p>
          <a:p>
            <a:endParaRPr/>
          </a:p>
          <a:p>
            <a:r>
              <a:t>Volatility</a:t>
            </a:r>
          </a:p>
          <a:p>
            <a:pPr marL="742950" lvl="1" indent="-285750">
              <a:defRPr sz="1800"/>
            </a:pPr>
            <a:r>
              <a:t>Measure of risk </a:t>
            </a:r>
          </a:p>
          <a:p>
            <a:pPr marL="742950" lvl="1" indent="-285750">
              <a:defRPr sz="1800"/>
            </a:pPr>
            <a:r>
              <a:t>Higher volatility means higher standard deviation</a:t>
            </a:r>
          </a:p>
        </p:txBody>
      </p:sp>
      <p:sp>
        <p:nvSpPr>
          <p:cNvPr id="438" name="Shape 438"/>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67</a:t>
            </a:fld>
            <a:endParaRP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p:cNvSpPr>
          <p:nvPr>
            <p:ph type="title"/>
          </p:nvPr>
        </p:nvSpPr>
        <p:spPr>
          <a:prstGeom prst="rect">
            <a:avLst/>
          </a:prstGeom>
        </p:spPr>
        <p:txBody>
          <a:bodyPr/>
          <a:lstStyle/>
          <a:p>
            <a:r>
              <a:t>Distribution Analysis </a:t>
            </a:r>
          </a:p>
        </p:txBody>
      </p:sp>
      <p:sp>
        <p:nvSpPr>
          <p:cNvPr id="443" name="Shape 443"/>
          <p:cNvSpPr>
            <a:spLocks noGrp="1"/>
          </p:cNvSpPr>
          <p:nvPr>
            <p:ph idx="1"/>
          </p:nvPr>
        </p:nvSpPr>
        <p:spPr>
          <a:xfrm>
            <a:off x="550334" y="1644348"/>
            <a:ext cx="8662246" cy="3880773"/>
          </a:xfrm>
          <a:prstGeom prst="rect">
            <a:avLst/>
          </a:prstGeom>
        </p:spPr>
        <p:txBody>
          <a:bodyPr>
            <a:normAutofit/>
          </a:bodyPr>
          <a:lstStyle/>
          <a:p>
            <a:pPr marL="742950" lvl="1" indent="-285750">
              <a:defRPr sz="1800"/>
            </a:pPr>
            <a:r>
              <a:rPr dirty="0"/>
              <a:t>Statistical means of using historical data to predict future events</a:t>
            </a:r>
          </a:p>
          <a:p>
            <a:pPr marL="742950" lvl="1" indent="-285750">
              <a:defRPr sz="1800"/>
            </a:pPr>
            <a:r>
              <a:rPr dirty="0"/>
              <a:t>Relies on probability distribution, such as the normal distribution</a:t>
            </a:r>
          </a:p>
          <a:p>
            <a:pPr marL="742950" lvl="1" indent="-285750">
              <a:defRPr sz="1800"/>
            </a:pPr>
            <a:r>
              <a:rPr dirty="0" err="1"/>
              <a:t>Utilises</a:t>
            </a:r>
            <a:r>
              <a:rPr dirty="0"/>
              <a:t> the distribution around the mean based on the number of standard deviations either side</a:t>
            </a:r>
          </a:p>
        </p:txBody>
      </p:sp>
      <p:sp>
        <p:nvSpPr>
          <p:cNvPr id="442" name="Shape 442"/>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68</a:t>
            </a:fld>
            <a:endParaRPr/>
          </a:p>
        </p:txBody>
      </p:sp>
      <p:pic>
        <p:nvPicPr>
          <p:cNvPr id="4" name="Picture 3">
            <a:extLst>
              <a:ext uri="{FF2B5EF4-FFF2-40B4-BE49-F238E27FC236}">
                <a16:creationId xmlns:a16="http://schemas.microsoft.com/office/drawing/2014/main" id="{E51FD7E8-EB27-0FA5-A777-A60C32BDF816}"/>
              </a:ext>
            </a:extLst>
          </p:cNvPr>
          <p:cNvPicPr>
            <a:picLocks noChangeAspect="1"/>
          </p:cNvPicPr>
          <p:nvPr/>
        </p:nvPicPr>
        <p:blipFill>
          <a:blip r:embed="rId2"/>
          <a:stretch>
            <a:fillRect/>
          </a:stretch>
        </p:blipFill>
        <p:spPr>
          <a:xfrm>
            <a:off x="1879668" y="2966936"/>
            <a:ext cx="5695023" cy="2612180"/>
          </a:xfrm>
          <a:prstGeom prst="rect">
            <a:avLst/>
          </a:prstGeom>
        </p:spPr>
      </p:pic>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Shape 446"/>
          <p:cNvSpPr>
            <a:spLocks noGrp="1"/>
          </p:cNvSpPr>
          <p:nvPr>
            <p:ph type="title"/>
          </p:nvPr>
        </p:nvSpPr>
        <p:spPr>
          <a:prstGeom prst="rect">
            <a:avLst/>
          </a:prstGeom>
        </p:spPr>
        <p:txBody>
          <a:bodyPr>
            <a:normAutofit/>
          </a:bodyPr>
          <a:lstStyle>
            <a:lvl1pPr defTabSz="905255">
              <a:defRPr sz="3959"/>
            </a:lvl1pPr>
          </a:lstStyle>
          <a:p>
            <a:r>
              <a:rPr sz="2800" dirty="0"/>
              <a:t>Confidence Intervals and Fat Tails</a:t>
            </a:r>
          </a:p>
        </p:txBody>
      </p:sp>
      <p:sp>
        <p:nvSpPr>
          <p:cNvPr id="448" name="Shape 448"/>
          <p:cNvSpPr>
            <a:spLocks noGrp="1"/>
          </p:cNvSpPr>
          <p:nvPr>
            <p:ph idx="1"/>
          </p:nvPr>
        </p:nvSpPr>
        <p:spPr>
          <a:prstGeom prst="rect">
            <a:avLst/>
          </a:prstGeom>
        </p:spPr>
        <p:txBody>
          <a:bodyPr/>
          <a:lstStyle/>
          <a:p>
            <a:endParaRPr/>
          </a:p>
          <a:p>
            <a:r>
              <a:t>Confidence intervals</a:t>
            </a:r>
          </a:p>
          <a:p>
            <a:pPr marL="742950" lvl="1" indent="-285750">
              <a:defRPr sz="1800"/>
            </a:pPr>
            <a:r>
              <a:t>Drawn from distribution analysis </a:t>
            </a:r>
          </a:p>
          <a:p>
            <a:pPr marL="742950" lvl="1" indent="-285750">
              <a:defRPr sz="1800"/>
            </a:pPr>
            <a:r>
              <a:t>For example, there is a 95.5% chance that the return will be within 2 standard deviations of the mean</a:t>
            </a:r>
          </a:p>
          <a:p>
            <a:endParaRPr/>
          </a:p>
          <a:p>
            <a:r>
              <a:t>Fat tailed distributions</a:t>
            </a:r>
          </a:p>
          <a:p>
            <a:pPr marL="742950" lvl="1" indent="-285750">
              <a:defRPr sz="1800"/>
            </a:pPr>
            <a:r>
              <a:t>Distributions that are not normally distributed, but skewed</a:t>
            </a:r>
          </a:p>
        </p:txBody>
      </p:sp>
      <p:sp>
        <p:nvSpPr>
          <p:cNvPr id="447" name="Shape 447"/>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69</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prstGeom prst="rect">
            <a:avLst/>
          </a:prstGeom>
        </p:spPr>
        <p:txBody>
          <a:bodyPr/>
          <a:lstStyle/>
          <a:p>
            <a:r>
              <a:t> Elements of a Risk Framework</a:t>
            </a:r>
          </a:p>
        </p:txBody>
      </p:sp>
      <p:sp>
        <p:nvSpPr>
          <p:cNvPr id="106" name="Shape 106"/>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a:t>
            </a:fld>
            <a:endParaRPr/>
          </a:p>
        </p:txBody>
      </p:sp>
      <p:pic>
        <p:nvPicPr>
          <p:cNvPr id="3" name="Picture 2">
            <a:extLst>
              <a:ext uri="{FF2B5EF4-FFF2-40B4-BE49-F238E27FC236}">
                <a16:creationId xmlns:a16="http://schemas.microsoft.com/office/drawing/2014/main" id="{50680BCB-A990-1566-203F-CC08313BF9A2}"/>
              </a:ext>
            </a:extLst>
          </p:cNvPr>
          <p:cNvPicPr>
            <a:picLocks noChangeAspect="1"/>
          </p:cNvPicPr>
          <p:nvPr/>
        </p:nvPicPr>
        <p:blipFill>
          <a:blip r:embed="rId2"/>
          <a:stretch>
            <a:fillRect/>
          </a:stretch>
        </p:blipFill>
        <p:spPr>
          <a:xfrm>
            <a:off x="1476103" y="1301343"/>
            <a:ext cx="5845628" cy="4360523"/>
          </a:xfrm>
          <a:prstGeom prst="rect">
            <a:avLst/>
          </a:prstGeom>
        </p:spPr>
      </p:pic>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p:cNvSpPr>
          <p:nvPr>
            <p:ph type="title"/>
          </p:nvPr>
        </p:nvSpPr>
        <p:spPr>
          <a:prstGeom prst="rect">
            <a:avLst/>
          </a:prstGeom>
        </p:spPr>
        <p:txBody>
          <a:bodyPr>
            <a:normAutofit/>
          </a:bodyPr>
          <a:lstStyle>
            <a:lvl1pPr defTabSz="758951">
              <a:defRPr sz="3320"/>
            </a:lvl1pPr>
          </a:lstStyle>
          <a:p>
            <a:r>
              <a:rPr sz="2800" dirty="0"/>
              <a:t>Risk Measurement and Control Concepts</a:t>
            </a:r>
          </a:p>
        </p:txBody>
      </p:sp>
      <p:sp>
        <p:nvSpPr>
          <p:cNvPr id="454" name="Shape 454"/>
          <p:cNvSpPr>
            <a:spLocks noGrp="1"/>
          </p:cNvSpPr>
          <p:nvPr>
            <p:ph sz="half" idx="1"/>
          </p:nvPr>
        </p:nvSpPr>
        <p:spPr>
          <a:xfrm>
            <a:off x="550336" y="1463040"/>
            <a:ext cx="2685234" cy="4132413"/>
          </a:xfrm>
          <a:prstGeom prst="rect">
            <a:avLst/>
          </a:prstGeom>
        </p:spPr>
        <p:txBody>
          <a:bodyPr>
            <a:normAutofit fontScale="92500" lnSpcReduction="10000"/>
          </a:bodyPr>
          <a:lstStyle/>
          <a:p>
            <a:pPr defTabSz="886968">
              <a:defRPr sz="1940"/>
            </a:pPr>
            <a:r>
              <a:rPr dirty="0"/>
              <a:t>Probability</a:t>
            </a:r>
          </a:p>
          <a:p>
            <a:pPr marL="720661" lvl="1" indent="-277177" defTabSz="886968">
              <a:defRPr sz="1746"/>
            </a:pPr>
            <a:r>
              <a:rPr dirty="0"/>
              <a:t>Likelihood of an event occurring</a:t>
            </a:r>
            <a:endParaRPr sz="1746" dirty="0"/>
          </a:p>
          <a:p>
            <a:pPr marL="332613" indent="-332613" defTabSz="886968">
              <a:defRPr sz="1940"/>
            </a:pPr>
            <a:r>
              <a:rPr dirty="0"/>
              <a:t>Volatility</a:t>
            </a:r>
          </a:p>
          <a:p>
            <a:pPr marL="720661" lvl="1" indent="-277177" defTabSz="886968">
              <a:defRPr sz="1746"/>
            </a:pPr>
            <a:r>
              <a:rPr dirty="0"/>
              <a:t>Variability of the outcome</a:t>
            </a:r>
          </a:p>
          <a:p>
            <a:pPr marL="720661" lvl="1" indent="-277177" defTabSz="886968">
              <a:defRPr sz="1746"/>
            </a:pPr>
            <a:r>
              <a:rPr dirty="0"/>
              <a:t>Typically using standard deviation</a:t>
            </a:r>
          </a:p>
          <a:p>
            <a:pPr marL="332613" indent="-332613" defTabSz="886968">
              <a:defRPr sz="1940"/>
            </a:pPr>
            <a:endParaRPr sz="1746" dirty="0"/>
          </a:p>
        </p:txBody>
      </p:sp>
      <p:sp>
        <p:nvSpPr>
          <p:cNvPr id="2" name="Content Placeholder 1"/>
          <p:cNvSpPr>
            <a:spLocks noGrp="1"/>
          </p:cNvSpPr>
          <p:nvPr>
            <p:ph sz="half" idx="2"/>
          </p:nvPr>
        </p:nvSpPr>
        <p:spPr>
          <a:xfrm>
            <a:off x="3729327" y="1463040"/>
            <a:ext cx="2796457" cy="4132413"/>
          </a:xfrm>
        </p:spPr>
        <p:txBody>
          <a:bodyPr>
            <a:normAutofit fontScale="92500" lnSpcReduction="10000"/>
          </a:bodyPr>
          <a:lstStyle/>
          <a:p>
            <a:pPr marL="332613" indent="-332613" defTabSz="886968">
              <a:defRPr sz="1940"/>
            </a:pPr>
            <a:r>
              <a:rPr lang="en-GB" dirty="0"/>
              <a:t>Regression</a:t>
            </a:r>
          </a:p>
          <a:p>
            <a:pPr marL="720661" lvl="1" indent="-277177" defTabSz="886968">
              <a:defRPr sz="1746"/>
            </a:pPr>
            <a:r>
              <a:rPr lang="en-GB" dirty="0"/>
              <a:t>Statistical tool for investigating the relationship between variables</a:t>
            </a:r>
          </a:p>
          <a:p>
            <a:pPr marL="720661" lvl="1" indent="-277177" defTabSz="886968">
              <a:defRPr sz="1746"/>
            </a:pPr>
            <a:r>
              <a:rPr lang="en-GB" dirty="0"/>
              <a:t>Illustrate using a scatter-gram</a:t>
            </a:r>
            <a:endParaRPr lang="en-GB" sz="1746" dirty="0"/>
          </a:p>
          <a:p>
            <a:pPr marL="332613" indent="-332613" defTabSz="886968">
              <a:defRPr sz="1940"/>
            </a:pPr>
            <a:r>
              <a:rPr lang="en-GB" dirty="0"/>
              <a:t>Correlation coefficient</a:t>
            </a:r>
          </a:p>
          <a:p>
            <a:pPr marL="720661" lvl="1" indent="-277177" defTabSz="886968">
              <a:defRPr sz="1746"/>
            </a:pPr>
            <a:r>
              <a:rPr lang="en-GB" dirty="0"/>
              <a:t>The strength of the relationship between 2 variables</a:t>
            </a:r>
          </a:p>
          <a:p>
            <a:pPr marL="720661" lvl="1" indent="-277177" defTabSz="886968">
              <a:defRPr sz="1746"/>
            </a:pPr>
            <a:r>
              <a:rPr lang="en-GB" dirty="0"/>
              <a:t>Ranging from -1 (negative) to +1 (positive)</a:t>
            </a:r>
            <a:endParaRPr lang="en-GB" sz="1746" dirty="0"/>
          </a:p>
          <a:p>
            <a:pPr marL="332613" indent="-332613" defTabSz="886968">
              <a:defRPr sz="1940"/>
            </a:pPr>
            <a:r>
              <a:rPr lang="en-GB" dirty="0"/>
              <a:t>Portfolio optimisation</a:t>
            </a:r>
          </a:p>
          <a:p>
            <a:endParaRPr lang="en-GB" dirty="0"/>
          </a:p>
        </p:txBody>
      </p:sp>
      <p:sp>
        <p:nvSpPr>
          <p:cNvPr id="453" name="Shape 453"/>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70</a:t>
            </a:fld>
            <a:endParaRPr/>
          </a:p>
        </p:txBody>
      </p:sp>
      <p:pic>
        <p:nvPicPr>
          <p:cNvPr id="5" name="Picture 4">
            <a:extLst>
              <a:ext uri="{FF2B5EF4-FFF2-40B4-BE49-F238E27FC236}">
                <a16:creationId xmlns:a16="http://schemas.microsoft.com/office/drawing/2014/main" id="{443A17DA-9069-0F24-8A83-B93D93C6AE96}"/>
              </a:ext>
            </a:extLst>
          </p:cNvPr>
          <p:cNvPicPr>
            <a:picLocks noChangeAspect="1"/>
          </p:cNvPicPr>
          <p:nvPr/>
        </p:nvPicPr>
        <p:blipFill>
          <a:blip r:embed="rId3"/>
          <a:stretch>
            <a:fillRect/>
          </a:stretch>
        </p:blipFill>
        <p:spPr>
          <a:xfrm>
            <a:off x="6468894" y="1901758"/>
            <a:ext cx="3058250" cy="2735700"/>
          </a:xfrm>
          <a:prstGeom prst="rect">
            <a:avLst/>
          </a:prstGeom>
        </p:spPr>
      </p:pic>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a:spLocks noGrp="1"/>
          </p:cNvSpPr>
          <p:nvPr>
            <p:ph type="title"/>
          </p:nvPr>
        </p:nvSpPr>
        <p:spPr>
          <a:prstGeom prst="rect">
            <a:avLst/>
          </a:prstGeom>
        </p:spPr>
        <p:txBody>
          <a:bodyPr/>
          <a:lstStyle/>
          <a:p>
            <a:r>
              <a:rPr dirty="0"/>
              <a:t>Value-at-Risk</a:t>
            </a:r>
            <a:r>
              <a:rPr lang="en-GB" dirty="0"/>
              <a:t> (</a:t>
            </a:r>
            <a:r>
              <a:rPr lang="en-GB" dirty="0" err="1"/>
              <a:t>VaR</a:t>
            </a:r>
            <a:r>
              <a:rPr lang="en-GB" dirty="0"/>
              <a:t>)</a:t>
            </a:r>
            <a:endParaRPr dirty="0"/>
          </a:p>
        </p:txBody>
      </p:sp>
      <p:sp>
        <p:nvSpPr>
          <p:cNvPr id="461" name="Shape 461"/>
          <p:cNvSpPr>
            <a:spLocks noGrp="1"/>
          </p:cNvSpPr>
          <p:nvPr>
            <p:ph idx="1"/>
          </p:nvPr>
        </p:nvSpPr>
        <p:spPr>
          <a:prstGeom prst="rect">
            <a:avLst/>
          </a:prstGeom>
        </p:spPr>
        <p:txBody>
          <a:bodyPr/>
          <a:lstStyle/>
          <a:p>
            <a:r>
              <a:rPr dirty="0"/>
              <a:t>Maximum loss </a:t>
            </a:r>
          </a:p>
          <a:p>
            <a:pPr marL="742950" lvl="1" indent="-285750">
              <a:defRPr sz="1800"/>
            </a:pPr>
            <a:r>
              <a:rPr dirty="0"/>
              <a:t>Over a specific period</a:t>
            </a:r>
          </a:p>
          <a:p>
            <a:pPr marL="742950" lvl="1" indent="-285750">
              <a:defRPr sz="1800"/>
            </a:pPr>
            <a:r>
              <a:rPr dirty="0"/>
              <a:t>With a specified level of confidence</a:t>
            </a:r>
          </a:p>
          <a:p>
            <a:endParaRPr sz="1800" dirty="0"/>
          </a:p>
          <a:p>
            <a:r>
              <a:rPr dirty="0"/>
              <a:t>Market risk function sets </a:t>
            </a:r>
            <a:r>
              <a:rPr dirty="0" err="1"/>
              <a:t>VaR</a:t>
            </a:r>
            <a:r>
              <a:rPr dirty="0"/>
              <a:t> limits</a:t>
            </a:r>
          </a:p>
          <a:p>
            <a:endParaRPr dirty="0"/>
          </a:p>
          <a:p>
            <a:r>
              <a:rPr dirty="0"/>
              <a:t>Validation </a:t>
            </a:r>
          </a:p>
          <a:p>
            <a:pPr marL="742950" lvl="1" indent="-285750">
              <a:defRPr sz="1800"/>
            </a:pPr>
            <a:r>
              <a:rPr dirty="0"/>
              <a:t>Back testing is used to test accuracy</a:t>
            </a:r>
          </a:p>
        </p:txBody>
      </p:sp>
      <p:sp>
        <p:nvSpPr>
          <p:cNvPr id="460" name="Shape 460"/>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71</a:t>
            </a:fld>
            <a:endParaRP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hape 465"/>
          <p:cNvSpPr>
            <a:spLocks noGrp="1"/>
          </p:cNvSpPr>
          <p:nvPr>
            <p:ph type="title"/>
          </p:nvPr>
        </p:nvSpPr>
        <p:spPr>
          <a:prstGeom prst="rect">
            <a:avLst/>
          </a:prstGeom>
        </p:spPr>
        <p:txBody>
          <a:bodyPr/>
          <a:lstStyle/>
          <a:p>
            <a:r>
              <a:t>Approaches to VaR</a:t>
            </a:r>
          </a:p>
        </p:txBody>
      </p:sp>
      <p:sp>
        <p:nvSpPr>
          <p:cNvPr id="467" name="Shape 467"/>
          <p:cNvSpPr>
            <a:spLocks noGrp="1"/>
          </p:cNvSpPr>
          <p:nvPr>
            <p:ph idx="1"/>
          </p:nvPr>
        </p:nvSpPr>
        <p:spPr>
          <a:prstGeom prst="rect">
            <a:avLst/>
          </a:prstGeom>
        </p:spPr>
        <p:txBody>
          <a:bodyPr>
            <a:normAutofit fontScale="77500" lnSpcReduction="20000"/>
          </a:bodyPr>
          <a:lstStyle/>
          <a:p>
            <a:pPr marL="457200" indent="-457200">
              <a:lnSpc>
                <a:spcPct val="90000"/>
              </a:lnSpc>
              <a:buFontTx/>
              <a:buAutoNum type="arabicPeriod"/>
            </a:pPr>
            <a:r>
              <a:rPr dirty="0"/>
              <a:t>Historical simulation</a:t>
            </a:r>
          </a:p>
          <a:p>
            <a:pPr marL="685800" lvl="1" indent="-285750">
              <a:lnSpc>
                <a:spcPct val="90000"/>
              </a:lnSpc>
              <a:defRPr sz="1800"/>
            </a:pPr>
            <a:r>
              <a:rPr dirty="0"/>
              <a:t>Looking back at what actually happened</a:t>
            </a:r>
          </a:p>
          <a:p>
            <a:pPr marL="457200" indent="-457200">
              <a:lnSpc>
                <a:spcPct val="90000"/>
              </a:lnSpc>
              <a:buFontTx/>
              <a:buAutoNum type="arabicPeriod"/>
            </a:pPr>
            <a:endParaRPr sz="1800" dirty="0"/>
          </a:p>
          <a:p>
            <a:pPr marL="457200" indent="-457200">
              <a:lnSpc>
                <a:spcPct val="90000"/>
              </a:lnSpc>
              <a:buFontTx/>
              <a:buAutoNum type="arabicPeriod" startAt="3"/>
            </a:pPr>
            <a:r>
              <a:rPr dirty="0"/>
              <a:t>Parametric</a:t>
            </a:r>
          </a:p>
          <a:p>
            <a:pPr marL="685800" lvl="1" indent="-285750">
              <a:lnSpc>
                <a:spcPct val="90000"/>
              </a:lnSpc>
              <a:defRPr sz="1800"/>
            </a:pPr>
            <a:r>
              <a:rPr dirty="0"/>
              <a:t>Analytical approach assuming possible returns can be plotted based on a small number of factors</a:t>
            </a:r>
          </a:p>
          <a:p>
            <a:pPr marL="457200" indent="-457200">
              <a:lnSpc>
                <a:spcPct val="90000"/>
              </a:lnSpc>
              <a:buFontTx/>
              <a:buAutoNum type="arabicPeriod" startAt="3"/>
            </a:pPr>
            <a:endParaRPr sz="1800" dirty="0"/>
          </a:p>
          <a:p>
            <a:pPr marL="457200" indent="-457200">
              <a:lnSpc>
                <a:spcPct val="90000"/>
              </a:lnSpc>
              <a:buFontTx/>
              <a:buAutoNum type="arabicPeriod" startAt="5"/>
            </a:pPr>
            <a:r>
              <a:rPr dirty="0"/>
              <a:t>Monte Carlo</a:t>
            </a:r>
            <a:r>
              <a:rPr lang="en-GB" dirty="0"/>
              <a:t> Simulation Method</a:t>
            </a:r>
            <a:endParaRPr dirty="0"/>
          </a:p>
          <a:p>
            <a:pPr marL="742950" lvl="1" indent="-285750">
              <a:lnSpc>
                <a:spcPct val="90000"/>
              </a:lnSpc>
              <a:defRPr sz="1800"/>
            </a:pPr>
            <a:r>
              <a:rPr dirty="0"/>
              <a:t>Generating a random set of results based on the actual underlying risk factors</a:t>
            </a:r>
          </a:p>
          <a:p>
            <a:pPr>
              <a:lnSpc>
                <a:spcPct val="90000"/>
              </a:lnSpc>
            </a:pPr>
            <a:endParaRPr sz="1800" dirty="0"/>
          </a:p>
          <a:p>
            <a:pPr marL="0" indent="0">
              <a:lnSpc>
                <a:spcPct val="90000"/>
              </a:lnSpc>
              <a:buSzTx/>
              <a:buFontTx/>
              <a:buNone/>
            </a:pPr>
            <a:r>
              <a:rPr dirty="0"/>
              <a:t>Scenario and stress testing</a:t>
            </a:r>
          </a:p>
          <a:p>
            <a:pPr marL="742950" lvl="1" indent="-285750">
              <a:lnSpc>
                <a:spcPct val="90000"/>
              </a:lnSpc>
              <a:defRPr sz="1800"/>
            </a:pPr>
            <a:r>
              <a:rPr dirty="0"/>
              <a:t>Important because VaR does not specify how bad the situation could get</a:t>
            </a:r>
          </a:p>
          <a:p>
            <a:pPr marL="742950" lvl="1" indent="-285750">
              <a:lnSpc>
                <a:spcPct val="90000"/>
              </a:lnSpc>
              <a:defRPr sz="1800"/>
            </a:pPr>
            <a:r>
              <a:rPr dirty="0"/>
              <a:t>Stress tests alter one variable at a time in exceptional, but plausible ways. For example general interest rates, correlation coefficients etc</a:t>
            </a:r>
          </a:p>
          <a:p>
            <a:pPr marL="742950" lvl="1" indent="-285750">
              <a:lnSpc>
                <a:spcPct val="90000"/>
              </a:lnSpc>
              <a:defRPr sz="1800"/>
            </a:pPr>
            <a:r>
              <a:rPr dirty="0"/>
              <a:t>Particular scenarios can be invented (such as volatility doubling) or based on previous external factors (such as a large one day market fall)</a:t>
            </a:r>
          </a:p>
        </p:txBody>
      </p:sp>
      <p:sp>
        <p:nvSpPr>
          <p:cNvPr id="466" name="Shape 466"/>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72</a:t>
            </a:fld>
            <a:endParaRP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p:cNvSpPr>
          <p:nvPr>
            <p:ph type="title"/>
          </p:nvPr>
        </p:nvSpPr>
        <p:spPr>
          <a:prstGeom prst="rect">
            <a:avLst/>
          </a:prstGeom>
        </p:spPr>
        <p:txBody>
          <a:bodyPr>
            <a:normAutofit/>
          </a:bodyPr>
          <a:lstStyle/>
          <a:p>
            <a:r>
              <a:t>Investment Risk </a:t>
            </a:r>
            <a:br/>
            <a:endParaRPr/>
          </a:p>
        </p:txBody>
      </p:sp>
      <p:sp>
        <p:nvSpPr>
          <p:cNvPr id="472" name="Shape 472"/>
          <p:cNvSpPr>
            <a:spLocks noGrp="1"/>
          </p:cNvSpPr>
          <p:nvPr>
            <p:ph type="body" idx="1"/>
          </p:nvPr>
        </p:nvSpPr>
        <p:spPr>
          <a:prstGeom prst="rect">
            <a:avLst/>
          </a:prstGeom>
        </p:spPr>
        <p:txBody>
          <a:bodyPr/>
          <a:lstStyle/>
          <a:p>
            <a:r>
              <a:t>Chapter 6</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a:spLocks noGrp="1"/>
          </p:cNvSpPr>
          <p:nvPr>
            <p:ph type="title"/>
          </p:nvPr>
        </p:nvSpPr>
        <p:spPr>
          <a:prstGeom prst="rect">
            <a:avLst/>
          </a:prstGeom>
        </p:spPr>
        <p:txBody>
          <a:bodyPr/>
          <a:lstStyle/>
          <a:p>
            <a:r>
              <a:t>Basic Concepts &amp; Measurements</a:t>
            </a:r>
          </a:p>
        </p:txBody>
      </p:sp>
      <p:sp>
        <p:nvSpPr>
          <p:cNvPr id="476" name="Shape 476"/>
          <p:cNvSpPr>
            <a:spLocks noGrp="1"/>
          </p:cNvSpPr>
          <p:nvPr>
            <p:ph idx="1"/>
          </p:nvPr>
        </p:nvSpPr>
        <p:spPr>
          <a:xfrm>
            <a:off x="550335" y="1361873"/>
            <a:ext cx="8662246" cy="4233588"/>
          </a:xfrm>
          <a:prstGeom prst="rect">
            <a:avLst/>
          </a:prstGeom>
        </p:spPr>
        <p:txBody>
          <a:bodyPr>
            <a:normAutofit fontScale="85000" lnSpcReduction="20000"/>
          </a:bodyPr>
          <a:lstStyle/>
          <a:p>
            <a:pPr>
              <a:lnSpc>
                <a:spcPct val="90000"/>
              </a:lnSpc>
            </a:pPr>
            <a:endParaRPr dirty="0"/>
          </a:p>
          <a:p>
            <a:pPr>
              <a:lnSpc>
                <a:spcPct val="90000"/>
              </a:lnSpc>
            </a:pPr>
            <a:r>
              <a:rPr lang="en-GB" dirty="0"/>
              <a:t>    </a:t>
            </a:r>
            <a:r>
              <a:rPr dirty="0"/>
              <a:t>Nominal return</a:t>
            </a:r>
          </a:p>
          <a:p>
            <a:pPr marL="857250" lvl="1" indent="-457200">
              <a:lnSpc>
                <a:spcPct val="90000"/>
              </a:lnSpc>
              <a:defRPr sz="1800"/>
            </a:pPr>
            <a:r>
              <a:rPr dirty="0"/>
              <a:t>Return unadjusted for inflation</a:t>
            </a:r>
          </a:p>
          <a:p>
            <a:pPr marL="457200" indent="-457200">
              <a:lnSpc>
                <a:spcPct val="90000"/>
              </a:lnSpc>
            </a:pPr>
            <a:r>
              <a:rPr dirty="0"/>
              <a:t>Real return</a:t>
            </a:r>
          </a:p>
          <a:p>
            <a:pPr marL="857250" lvl="1" indent="-457200">
              <a:lnSpc>
                <a:spcPct val="90000"/>
              </a:lnSpc>
              <a:defRPr sz="1800"/>
            </a:pPr>
            <a:r>
              <a:rPr dirty="0"/>
              <a:t>Return after stripping out inflation</a:t>
            </a:r>
          </a:p>
          <a:p>
            <a:pPr marL="857250" lvl="1" indent="-457200">
              <a:lnSpc>
                <a:spcPct val="90000"/>
              </a:lnSpc>
              <a:defRPr sz="1800"/>
            </a:pPr>
            <a:r>
              <a:rPr dirty="0"/>
              <a:t>(1 + real rate) x (1 + inflation rate) = (1 + nominal rate)</a:t>
            </a:r>
          </a:p>
          <a:p>
            <a:pPr marL="457200" indent="-457200">
              <a:lnSpc>
                <a:spcPct val="90000"/>
              </a:lnSpc>
            </a:pPr>
            <a:r>
              <a:rPr dirty="0"/>
              <a:t>Total return</a:t>
            </a:r>
          </a:p>
          <a:p>
            <a:pPr marL="857250" lvl="1" indent="-457200">
              <a:lnSpc>
                <a:spcPct val="90000"/>
              </a:lnSpc>
              <a:defRPr sz="1800"/>
            </a:pPr>
            <a:r>
              <a:rPr dirty="0"/>
              <a:t>Return from both income and capital</a:t>
            </a:r>
          </a:p>
          <a:p>
            <a:pPr marL="457200" indent="-457200">
              <a:lnSpc>
                <a:spcPct val="90000"/>
              </a:lnSpc>
            </a:pPr>
            <a:r>
              <a:rPr dirty="0"/>
              <a:t>Holding period return</a:t>
            </a:r>
          </a:p>
          <a:p>
            <a:pPr marL="857250" lvl="1" indent="-457200">
              <a:lnSpc>
                <a:spcPct val="90000"/>
              </a:lnSpc>
              <a:defRPr sz="1800"/>
            </a:pPr>
            <a:r>
              <a:rPr dirty="0"/>
              <a:t>Percentage return over a particular period</a:t>
            </a:r>
          </a:p>
          <a:p>
            <a:pPr marL="857250" lvl="1" indent="-457200">
              <a:lnSpc>
                <a:spcPct val="90000"/>
              </a:lnSpc>
              <a:defRPr sz="1800"/>
            </a:pPr>
            <a:r>
              <a:rPr dirty="0"/>
              <a:t>Sum of income and capital gains, divided by starting value </a:t>
            </a:r>
          </a:p>
          <a:p>
            <a:pPr marL="457200" indent="-457200">
              <a:lnSpc>
                <a:spcPct val="90000"/>
              </a:lnSpc>
            </a:pPr>
            <a:r>
              <a:rPr dirty="0"/>
              <a:t>Compound interest and time value of money</a:t>
            </a:r>
          </a:p>
          <a:p>
            <a:pPr marL="457200" indent="-457200">
              <a:lnSpc>
                <a:spcPct val="90000"/>
              </a:lnSpc>
            </a:pPr>
            <a:r>
              <a:rPr dirty="0"/>
              <a:t>Variations in the rates of returns </a:t>
            </a:r>
          </a:p>
          <a:p>
            <a:pPr marL="857250" lvl="1" indent="-457200">
              <a:lnSpc>
                <a:spcPct val="90000"/>
              </a:lnSpc>
              <a:defRPr sz="1800"/>
            </a:pPr>
            <a:r>
              <a:rPr dirty="0"/>
              <a:t>Consider the variation as well as risk and time to invest</a:t>
            </a:r>
          </a:p>
        </p:txBody>
      </p:sp>
      <p:sp>
        <p:nvSpPr>
          <p:cNvPr id="475" name="Shape 475"/>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74</a:t>
            </a:fld>
            <a:endParaRP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hape 480"/>
          <p:cNvSpPr>
            <a:spLocks noGrp="1"/>
          </p:cNvSpPr>
          <p:nvPr>
            <p:ph type="title"/>
          </p:nvPr>
        </p:nvSpPr>
        <p:spPr>
          <a:prstGeom prst="rect">
            <a:avLst/>
          </a:prstGeom>
        </p:spPr>
        <p:txBody>
          <a:bodyPr/>
          <a:lstStyle/>
          <a:p>
            <a:r>
              <a:t>Main Investment Risks</a:t>
            </a:r>
          </a:p>
        </p:txBody>
      </p:sp>
      <p:sp>
        <p:nvSpPr>
          <p:cNvPr id="482" name="Shape 482"/>
          <p:cNvSpPr>
            <a:spLocks noGrp="1"/>
          </p:cNvSpPr>
          <p:nvPr>
            <p:ph idx="1"/>
          </p:nvPr>
        </p:nvSpPr>
        <p:spPr>
          <a:prstGeom prst="rect">
            <a:avLst/>
          </a:prstGeom>
        </p:spPr>
        <p:txBody>
          <a:bodyPr>
            <a:normAutofit fontScale="92500" lnSpcReduction="20000"/>
          </a:bodyPr>
          <a:lstStyle/>
          <a:p>
            <a:pPr>
              <a:lnSpc>
                <a:spcPct val="90000"/>
              </a:lnSpc>
              <a:defRPr sz="1800"/>
            </a:pPr>
            <a:endParaRPr dirty="0"/>
          </a:p>
          <a:p>
            <a:pPr>
              <a:lnSpc>
                <a:spcPct val="90000"/>
              </a:lnSpc>
              <a:defRPr sz="1800"/>
            </a:pPr>
            <a:r>
              <a:rPr lang="en-GB" dirty="0"/>
              <a:t>   </a:t>
            </a:r>
            <a:r>
              <a:rPr dirty="0"/>
              <a:t>Currency risk</a:t>
            </a:r>
          </a:p>
          <a:p>
            <a:pPr marL="857250" lvl="1" indent="-457200">
              <a:lnSpc>
                <a:spcPct val="90000"/>
              </a:lnSpc>
              <a:spcBef>
                <a:spcPts val="300"/>
              </a:spcBef>
              <a:defRPr sz="1600"/>
            </a:pPr>
            <a:r>
              <a:rPr dirty="0"/>
              <a:t>Arising from fluctuations in the relative value of currencies</a:t>
            </a:r>
          </a:p>
          <a:p>
            <a:pPr marL="457200" indent="-457200">
              <a:lnSpc>
                <a:spcPct val="90000"/>
              </a:lnSpc>
              <a:defRPr sz="1800"/>
            </a:pPr>
            <a:r>
              <a:rPr dirty="0"/>
              <a:t>Interest rate risk</a:t>
            </a:r>
          </a:p>
          <a:p>
            <a:pPr marL="857250" lvl="1" indent="-457200">
              <a:lnSpc>
                <a:spcPct val="90000"/>
              </a:lnSpc>
              <a:spcBef>
                <a:spcPts val="300"/>
              </a:spcBef>
              <a:defRPr sz="1600"/>
            </a:pPr>
            <a:r>
              <a:rPr dirty="0"/>
              <a:t>Risk that interest rates move against the investor</a:t>
            </a:r>
          </a:p>
          <a:p>
            <a:pPr marL="457200" indent="-457200">
              <a:lnSpc>
                <a:spcPct val="90000"/>
              </a:lnSpc>
              <a:defRPr sz="1800"/>
            </a:pPr>
            <a:r>
              <a:rPr dirty="0"/>
              <a:t>Issuer risk</a:t>
            </a:r>
          </a:p>
          <a:p>
            <a:pPr marL="857250" lvl="1" indent="-457200">
              <a:lnSpc>
                <a:spcPct val="90000"/>
              </a:lnSpc>
              <a:spcBef>
                <a:spcPts val="300"/>
              </a:spcBef>
              <a:defRPr sz="1600"/>
            </a:pPr>
            <a:r>
              <a:rPr dirty="0"/>
              <a:t>Risk that the issuer of bonds gets into financial difficulties</a:t>
            </a:r>
          </a:p>
          <a:p>
            <a:pPr marL="457200" indent="-457200">
              <a:lnSpc>
                <a:spcPct val="90000"/>
              </a:lnSpc>
              <a:defRPr sz="1800"/>
            </a:pPr>
            <a:r>
              <a:rPr dirty="0"/>
              <a:t>Equity risk</a:t>
            </a:r>
          </a:p>
          <a:p>
            <a:pPr marL="857250" lvl="1" indent="-457200">
              <a:lnSpc>
                <a:spcPct val="90000"/>
              </a:lnSpc>
              <a:spcBef>
                <a:spcPts val="300"/>
              </a:spcBef>
              <a:defRPr sz="1600"/>
            </a:pPr>
            <a:r>
              <a:rPr dirty="0"/>
              <a:t>Growth risk, volatility risk, strategic risk of the issuing institution</a:t>
            </a:r>
          </a:p>
          <a:p>
            <a:pPr marL="457200" indent="-457200">
              <a:lnSpc>
                <a:spcPct val="90000"/>
              </a:lnSpc>
              <a:defRPr sz="1800"/>
            </a:pPr>
            <a:r>
              <a:rPr dirty="0"/>
              <a:t>Commodity risk</a:t>
            </a:r>
          </a:p>
          <a:p>
            <a:pPr marL="857250" lvl="1" indent="-457200">
              <a:lnSpc>
                <a:spcPct val="90000"/>
              </a:lnSpc>
              <a:spcBef>
                <a:spcPts val="300"/>
              </a:spcBef>
              <a:defRPr sz="1600"/>
            </a:pPr>
            <a:r>
              <a:rPr dirty="0"/>
              <a:t>Risk of adverse price movements in the value of a commodity (such as gold, oil, sugar, coffee)</a:t>
            </a:r>
          </a:p>
          <a:p>
            <a:pPr marL="457200" indent="-457200">
              <a:lnSpc>
                <a:spcPct val="90000"/>
              </a:lnSpc>
              <a:defRPr sz="1800"/>
            </a:pPr>
            <a:r>
              <a:rPr dirty="0"/>
              <a:t>Property risk</a:t>
            </a:r>
          </a:p>
          <a:p>
            <a:pPr marL="857250" lvl="1" indent="-457200">
              <a:lnSpc>
                <a:spcPct val="90000"/>
              </a:lnSpc>
              <a:spcBef>
                <a:spcPts val="300"/>
              </a:spcBef>
              <a:defRPr sz="1600"/>
            </a:pPr>
            <a:r>
              <a:rPr dirty="0"/>
              <a:t>Risks arising from location, use, credit quality of tenants and length of lease</a:t>
            </a:r>
          </a:p>
          <a:p>
            <a:pPr marL="457200" indent="-457200">
              <a:lnSpc>
                <a:spcPct val="90000"/>
              </a:lnSpc>
              <a:defRPr sz="1800"/>
            </a:pPr>
            <a:r>
              <a:rPr dirty="0"/>
              <a:t>Liquidity risk</a:t>
            </a:r>
          </a:p>
          <a:p>
            <a:pPr marL="857250" lvl="1" indent="-457200">
              <a:lnSpc>
                <a:spcPct val="90000"/>
              </a:lnSpc>
              <a:spcBef>
                <a:spcPts val="300"/>
              </a:spcBef>
              <a:defRPr sz="1600"/>
            </a:pPr>
            <a:r>
              <a:rPr dirty="0"/>
              <a:t>Likelihood of being unable to transform assets into cash without incurring losses</a:t>
            </a:r>
          </a:p>
        </p:txBody>
      </p:sp>
      <p:sp>
        <p:nvSpPr>
          <p:cNvPr id="481" name="Shape 481"/>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75</a:t>
            </a:fld>
            <a:endParaRP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a:spLocks noGrp="1"/>
          </p:cNvSpPr>
          <p:nvPr>
            <p:ph type="title"/>
          </p:nvPr>
        </p:nvSpPr>
        <p:spPr>
          <a:prstGeom prst="rect">
            <a:avLst/>
          </a:prstGeom>
        </p:spPr>
        <p:txBody>
          <a:bodyPr>
            <a:normAutofit/>
          </a:bodyPr>
          <a:lstStyle>
            <a:lvl1pPr defTabSz="850391">
              <a:defRPr sz="3720"/>
            </a:lvl1pPr>
          </a:lstStyle>
          <a:p>
            <a:r>
              <a:rPr sz="2800" dirty="0"/>
              <a:t>Alpha, Beta and Key Investor Ratios</a:t>
            </a:r>
          </a:p>
        </p:txBody>
      </p:sp>
      <p:sp>
        <p:nvSpPr>
          <p:cNvPr id="488" name="Shape 488"/>
          <p:cNvSpPr>
            <a:spLocks noGrp="1"/>
          </p:cNvSpPr>
          <p:nvPr>
            <p:ph idx="1"/>
          </p:nvPr>
        </p:nvSpPr>
        <p:spPr>
          <a:xfrm>
            <a:off x="550334" y="1420435"/>
            <a:ext cx="8662246" cy="3880773"/>
          </a:xfrm>
          <a:prstGeom prst="rect">
            <a:avLst/>
          </a:prstGeom>
        </p:spPr>
        <p:txBody>
          <a:bodyPr/>
          <a:lstStyle/>
          <a:p>
            <a:r>
              <a:rPr dirty="0"/>
              <a:t>Beta – the volatility of an investment relative to the market</a:t>
            </a:r>
          </a:p>
          <a:p>
            <a:pPr marL="857250" lvl="1" indent="-457200">
              <a:defRPr sz="1800"/>
            </a:pPr>
            <a:r>
              <a:rPr dirty="0"/>
              <a:t>Beta of 1 moves in line with the market</a:t>
            </a:r>
          </a:p>
          <a:p>
            <a:pPr marL="857250" lvl="1" indent="-457200">
              <a:defRPr sz="1800"/>
            </a:pPr>
            <a:r>
              <a:rPr dirty="0"/>
              <a:t>Beta of &gt;1 is more volatile</a:t>
            </a:r>
          </a:p>
          <a:p>
            <a:pPr marL="857250" lvl="1" indent="-457200">
              <a:defRPr sz="1800"/>
            </a:pPr>
            <a:r>
              <a:rPr dirty="0"/>
              <a:t>Beta of &lt;1 is less volatile</a:t>
            </a:r>
          </a:p>
          <a:p>
            <a:pPr marL="457200" indent="-457200"/>
            <a:r>
              <a:rPr dirty="0"/>
              <a:t>Alpha – the extent of outperformance against the benchmark</a:t>
            </a:r>
          </a:p>
          <a:p>
            <a:pPr marL="457200" indent="-457200"/>
            <a:r>
              <a:rPr dirty="0"/>
              <a:t>Sharpe ratio and information ratio – the higher the better</a:t>
            </a:r>
          </a:p>
        </p:txBody>
      </p:sp>
      <p:sp>
        <p:nvSpPr>
          <p:cNvPr id="487" name="Shape 487"/>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76</a:t>
            </a:fld>
            <a:endParaRPr/>
          </a:p>
        </p:txBody>
      </p:sp>
      <p:pic>
        <p:nvPicPr>
          <p:cNvPr id="3" name="Picture 2">
            <a:extLst>
              <a:ext uri="{FF2B5EF4-FFF2-40B4-BE49-F238E27FC236}">
                <a16:creationId xmlns:a16="http://schemas.microsoft.com/office/drawing/2014/main" id="{2377EFAF-3869-8DCD-3F29-82389F09E702}"/>
              </a:ext>
            </a:extLst>
          </p:cNvPr>
          <p:cNvPicPr>
            <a:picLocks noChangeAspect="1"/>
          </p:cNvPicPr>
          <p:nvPr/>
        </p:nvPicPr>
        <p:blipFill>
          <a:blip r:embed="rId3"/>
          <a:stretch>
            <a:fillRect/>
          </a:stretch>
        </p:blipFill>
        <p:spPr>
          <a:xfrm>
            <a:off x="759144" y="3938868"/>
            <a:ext cx="8428631" cy="876322"/>
          </a:xfrm>
          <a:prstGeom prst="rect">
            <a:avLst/>
          </a:prstGeom>
        </p:spPr>
      </p:pic>
      <p:pic>
        <p:nvPicPr>
          <p:cNvPr id="5" name="Picture 4">
            <a:extLst>
              <a:ext uri="{FF2B5EF4-FFF2-40B4-BE49-F238E27FC236}">
                <a16:creationId xmlns:a16="http://schemas.microsoft.com/office/drawing/2014/main" id="{E04EF288-73AD-A46B-EAC1-CB54A69B3E43}"/>
              </a:ext>
            </a:extLst>
          </p:cNvPr>
          <p:cNvPicPr>
            <a:picLocks noChangeAspect="1"/>
          </p:cNvPicPr>
          <p:nvPr/>
        </p:nvPicPr>
        <p:blipFill>
          <a:blip r:embed="rId4"/>
          <a:stretch>
            <a:fillRect/>
          </a:stretch>
        </p:blipFill>
        <p:spPr>
          <a:xfrm>
            <a:off x="1507787" y="4652833"/>
            <a:ext cx="8317148" cy="1146931"/>
          </a:xfrm>
          <a:prstGeom prst="rect">
            <a:avLst/>
          </a:prstGeom>
        </p:spPr>
      </p:pic>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p:cNvSpPr>
          <p:nvPr>
            <p:ph type="title"/>
          </p:nvPr>
        </p:nvSpPr>
        <p:spPr>
          <a:prstGeom prst="rect">
            <a:avLst/>
          </a:prstGeom>
        </p:spPr>
        <p:txBody>
          <a:bodyPr/>
          <a:lstStyle/>
          <a:p>
            <a:r>
              <a:t>Illiquid Assets</a:t>
            </a:r>
          </a:p>
        </p:txBody>
      </p:sp>
      <p:sp>
        <p:nvSpPr>
          <p:cNvPr id="496" name="Shape 496"/>
          <p:cNvSpPr>
            <a:spLocks noGrp="1"/>
          </p:cNvSpPr>
          <p:nvPr>
            <p:ph idx="1"/>
          </p:nvPr>
        </p:nvSpPr>
        <p:spPr>
          <a:prstGeom prst="rect">
            <a:avLst/>
          </a:prstGeom>
        </p:spPr>
        <p:txBody>
          <a:bodyPr>
            <a:normAutofit/>
          </a:bodyPr>
          <a:lstStyle/>
          <a:p>
            <a:r>
              <a:rPr lang="en-US" dirty="0"/>
              <a:t>Private Equity </a:t>
            </a:r>
          </a:p>
          <a:p>
            <a:endParaRPr dirty="0"/>
          </a:p>
          <a:p>
            <a:r>
              <a:rPr dirty="0"/>
              <a:t>Ve</a:t>
            </a:r>
            <a:r>
              <a:rPr lang="en-GB" dirty="0"/>
              <a:t>n</a:t>
            </a:r>
            <a:r>
              <a:rPr dirty="0"/>
              <a:t>ture Capital</a:t>
            </a:r>
          </a:p>
          <a:p>
            <a:endParaRPr dirty="0"/>
          </a:p>
          <a:p>
            <a:r>
              <a:rPr dirty="0"/>
              <a:t>Property</a:t>
            </a:r>
            <a:endParaRPr lang="en-GB" dirty="0"/>
          </a:p>
          <a:p>
            <a:endParaRPr lang="en-GB" dirty="0"/>
          </a:p>
          <a:p>
            <a:r>
              <a:rPr lang="en-GB" dirty="0"/>
              <a:t>Responsible Investment</a:t>
            </a:r>
            <a:endParaRPr dirty="0"/>
          </a:p>
        </p:txBody>
      </p:sp>
      <p:sp>
        <p:nvSpPr>
          <p:cNvPr id="495" name="Shape 495"/>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77</a:t>
            </a:fld>
            <a:endParaRP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p:cNvSpPr>
          <p:nvPr>
            <p:ph type="title"/>
          </p:nvPr>
        </p:nvSpPr>
        <p:spPr>
          <a:prstGeom prst="rect">
            <a:avLst/>
          </a:prstGeom>
        </p:spPr>
        <p:txBody>
          <a:bodyPr/>
          <a:lstStyle/>
          <a:p>
            <a:r>
              <a:t>Investment Mandate</a:t>
            </a:r>
          </a:p>
        </p:txBody>
      </p:sp>
      <p:sp>
        <p:nvSpPr>
          <p:cNvPr id="502" name="Shape 502"/>
          <p:cNvSpPr>
            <a:spLocks noGrp="1"/>
          </p:cNvSpPr>
          <p:nvPr>
            <p:ph idx="1"/>
          </p:nvPr>
        </p:nvSpPr>
        <p:spPr>
          <a:xfrm>
            <a:off x="550335" y="1386191"/>
            <a:ext cx="8662246" cy="4209269"/>
          </a:xfrm>
          <a:prstGeom prst="rect">
            <a:avLst/>
          </a:prstGeom>
        </p:spPr>
        <p:txBody>
          <a:bodyPr>
            <a:normAutofit fontScale="85000" lnSpcReduction="20000"/>
          </a:bodyPr>
          <a:lstStyle/>
          <a:p>
            <a:endParaRPr dirty="0"/>
          </a:p>
          <a:p>
            <a:r>
              <a:rPr dirty="0"/>
              <a:t>Aims, Limits and Investment policies</a:t>
            </a:r>
          </a:p>
          <a:p>
            <a:endParaRPr dirty="0"/>
          </a:p>
          <a:p>
            <a:r>
              <a:rPr dirty="0"/>
              <a:t>Typically defines </a:t>
            </a:r>
          </a:p>
          <a:p>
            <a:pPr marL="742950" lvl="1" indent="-285750">
              <a:defRPr sz="1800"/>
            </a:pPr>
            <a:r>
              <a:rPr dirty="0"/>
              <a:t>Fund aim</a:t>
            </a:r>
          </a:p>
          <a:p>
            <a:pPr marL="742950" lvl="1" indent="-285750">
              <a:defRPr sz="1800"/>
            </a:pPr>
            <a:r>
              <a:rPr dirty="0"/>
              <a:t>Specific strategies</a:t>
            </a:r>
          </a:p>
          <a:p>
            <a:pPr marL="742950" lvl="1" indent="-285750">
              <a:defRPr sz="1800"/>
            </a:pPr>
            <a:r>
              <a:rPr dirty="0"/>
              <a:t>Geographic regions and sectors</a:t>
            </a:r>
          </a:p>
          <a:p>
            <a:pPr marL="742950" lvl="1" indent="-285750">
              <a:defRPr sz="1800"/>
            </a:pPr>
            <a:r>
              <a:rPr dirty="0"/>
              <a:t>Levels of gearing</a:t>
            </a:r>
          </a:p>
          <a:p>
            <a:pPr marL="742950" lvl="1" indent="-285750">
              <a:defRPr sz="1800"/>
            </a:pPr>
            <a:r>
              <a:rPr dirty="0"/>
              <a:t>Maximum tracking error</a:t>
            </a:r>
          </a:p>
          <a:p>
            <a:endParaRPr dirty="0"/>
          </a:p>
          <a:p>
            <a:r>
              <a:rPr dirty="0"/>
              <a:t>Mandate limits need to be managed</a:t>
            </a:r>
          </a:p>
          <a:p>
            <a:endParaRPr dirty="0"/>
          </a:p>
          <a:p>
            <a:r>
              <a:rPr dirty="0"/>
              <a:t>Wording needs to be transparent and easy to understand</a:t>
            </a:r>
          </a:p>
        </p:txBody>
      </p:sp>
      <p:sp>
        <p:nvSpPr>
          <p:cNvPr id="501" name="Shape 501"/>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78</a:t>
            </a:fld>
            <a:endParaRP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p:cNvSpPr>
          <p:nvPr>
            <p:ph type="title"/>
          </p:nvPr>
        </p:nvSpPr>
        <p:spPr>
          <a:prstGeom prst="rect">
            <a:avLst/>
          </a:prstGeom>
        </p:spPr>
        <p:txBody>
          <a:bodyPr>
            <a:normAutofit/>
          </a:bodyPr>
          <a:lstStyle>
            <a:lvl1pPr defTabSz="850391">
              <a:defRPr sz="3720"/>
            </a:lvl1pPr>
          </a:lstStyle>
          <a:p>
            <a:r>
              <a:rPr sz="2800" dirty="0"/>
              <a:t>Mitigating Investment Portfolio Risk</a:t>
            </a:r>
          </a:p>
        </p:txBody>
      </p:sp>
      <p:sp>
        <p:nvSpPr>
          <p:cNvPr id="508" name="Shape 508"/>
          <p:cNvSpPr>
            <a:spLocks noGrp="1"/>
          </p:cNvSpPr>
          <p:nvPr>
            <p:ph idx="1"/>
          </p:nvPr>
        </p:nvSpPr>
        <p:spPr>
          <a:xfrm>
            <a:off x="550335" y="1196503"/>
            <a:ext cx="8662246" cy="4398958"/>
          </a:xfrm>
          <a:prstGeom prst="rect">
            <a:avLst/>
          </a:prstGeom>
        </p:spPr>
        <p:txBody>
          <a:bodyPr>
            <a:normAutofit fontScale="85000" lnSpcReduction="20000"/>
          </a:bodyPr>
          <a:lstStyle/>
          <a:p>
            <a:endParaRPr dirty="0"/>
          </a:p>
          <a:p>
            <a:r>
              <a:rPr dirty="0"/>
              <a:t>Systematic risk </a:t>
            </a:r>
          </a:p>
          <a:p>
            <a:pPr marL="742950" lvl="1" indent="-285750">
              <a:defRPr sz="1800"/>
            </a:pPr>
            <a:r>
              <a:rPr dirty="0"/>
              <a:t>Undiversifiable</a:t>
            </a:r>
          </a:p>
          <a:p>
            <a:r>
              <a:rPr dirty="0"/>
              <a:t>Non-systematic risk </a:t>
            </a:r>
          </a:p>
          <a:p>
            <a:pPr marL="742950" lvl="1" indent="-285750">
              <a:defRPr sz="1800"/>
            </a:pPr>
            <a:r>
              <a:rPr dirty="0"/>
              <a:t>Diversifiable by selecting stocks with low/negative correlations</a:t>
            </a:r>
          </a:p>
          <a:p>
            <a:r>
              <a:rPr dirty="0" err="1"/>
              <a:t>Optimisation</a:t>
            </a:r>
            <a:r>
              <a:rPr dirty="0"/>
              <a:t> </a:t>
            </a:r>
          </a:p>
          <a:p>
            <a:pPr marL="742950" lvl="1" indent="-285750">
              <a:defRPr sz="1800"/>
            </a:pPr>
            <a:r>
              <a:rPr dirty="0" err="1"/>
              <a:t>Maximising</a:t>
            </a:r>
            <a:r>
              <a:rPr dirty="0"/>
              <a:t> the diversification benefits using mean-variance analysis</a:t>
            </a:r>
          </a:p>
          <a:p>
            <a:r>
              <a:rPr dirty="0"/>
              <a:t>Portfolio hedging </a:t>
            </a:r>
          </a:p>
          <a:p>
            <a:pPr marL="742950" lvl="1" indent="-285750">
              <a:defRPr sz="1800"/>
            </a:pPr>
            <a:r>
              <a:rPr dirty="0"/>
              <a:t>Taking offsetting positions as a means of insuring against investment risk, often using derivatives such as futures and options</a:t>
            </a:r>
          </a:p>
          <a:p>
            <a:r>
              <a:rPr dirty="0"/>
              <a:t>Short selling </a:t>
            </a:r>
          </a:p>
          <a:p>
            <a:pPr marL="742950" lvl="1" indent="-285750">
              <a:defRPr sz="1800"/>
            </a:pPr>
            <a:r>
              <a:rPr dirty="0"/>
              <a:t>Anticipating falls by selling securities that are not owned</a:t>
            </a:r>
          </a:p>
          <a:p>
            <a:r>
              <a:rPr dirty="0"/>
              <a:t>Risk transfer </a:t>
            </a:r>
          </a:p>
          <a:p>
            <a:pPr marL="742950" lvl="1" indent="-285750">
              <a:defRPr sz="1800"/>
            </a:pPr>
            <a:r>
              <a:rPr dirty="0"/>
              <a:t>Buying or selling protection such as credit default swaps</a:t>
            </a:r>
          </a:p>
        </p:txBody>
      </p:sp>
      <p:sp>
        <p:nvSpPr>
          <p:cNvPr id="507" name="Shape 507"/>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79</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prstGeom prst="rect">
            <a:avLst/>
          </a:prstGeom>
        </p:spPr>
        <p:txBody>
          <a:bodyPr/>
          <a:lstStyle/>
          <a:p>
            <a:pPr defTabSz="896111">
              <a:defRPr sz="3920"/>
            </a:pPr>
            <a:r>
              <a:t> </a:t>
            </a:r>
            <a:r>
              <a:rPr sz="3136"/>
              <a:t>Assessing External Risks - PESTLE analysis</a:t>
            </a:r>
          </a:p>
        </p:txBody>
      </p:sp>
      <p:sp>
        <p:nvSpPr>
          <p:cNvPr id="110" name="Shape 110"/>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a:t>
            </a:fld>
            <a:endParaRPr/>
          </a:p>
        </p:txBody>
      </p:sp>
      <p:pic>
        <p:nvPicPr>
          <p:cNvPr id="111" name="image4.jpg" descr="C:\Users\Martin\Documents\Roths US 2013\PS stuff\PESTLE image.jpg"/>
          <p:cNvPicPr>
            <a:picLocks noChangeAspect="1"/>
          </p:cNvPicPr>
          <p:nvPr/>
        </p:nvPicPr>
        <p:blipFill>
          <a:blip r:embed="rId3"/>
          <a:stretch>
            <a:fillRect/>
          </a:stretch>
        </p:blipFill>
        <p:spPr>
          <a:xfrm>
            <a:off x="2264898" y="1358537"/>
            <a:ext cx="4893175" cy="4387945"/>
          </a:xfrm>
          <a:prstGeom prst="rect">
            <a:avLst/>
          </a:prstGeom>
          <a:ln w="12700">
            <a:miter lim="400000"/>
          </a:ln>
        </p:spPr>
      </p:pic>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p:cNvSpPr>
          <p:nvPr>
            <p:ph type="title"/>
          </p:nvPr>
        </p:nvSpPr>
        <p:spPr>
          <a:prstGeom prst="rect">
            <a:avLst/>
          </a:prstGeom>
        </p:spPr>
        <p:txBody>
          <a:bodyPr>
            <a:normAutofit/>
          </a:bodyPr>
          <a:lstStyle>
            <a:lvl1pPr defTabSz="886968">
              <a:defRPr sz="3880"/>
            </a:lvl1pPr>
          </a:lstStyle>
          <a:p>
            <a:r>
              <a:rPr sz="2800" dirty="0"/>
              <a:t>Monitoring, Managing and Reporting</a:t>
            </a:r>
          </a:p>
        </p:txBody>
      </p:sp>
      <p:sp>
        <p:nvSpPr>
          <p:cNvPr id="514" name="Shape 514"/>
          <p:cNvSpPr>
            <a:spLocks noGrp="1"/>
          </p:cNvSpPr>
          <p:nvPr>
            <p:ph idx="1"/>
          </p:nvPr>
        </p:nvSpPr>
        <p:spPr>
          <a:prstGeom prst="rect">
            <a:avLst/>
          </a:prstGeom>
        </p:spPr>
        <p:txBody>
          <a:bodyPr>
            <a:normAutofit fontScale="85000" lnSpcReduction="10000"/>
          </a:bodyPr>
          <a:lstStyle/>
          <a:p>
            <a:endParaRPr/>
          </a:p>
          <a:p>
            <a:pPr marL="0" indent="0">
              <a:buSzTx/>
              <a:buFontTx/>
              <a:buNone/>
            </a:pPr>
            <a:r>
              <a:t>Monitoring, managing and reporting is key to investment management in 4 main areas</a:t>
            </a:r>
          </a:p>
          <a:p>
            <a:pPr>
              <a:buSzTx/>
              <a:buNone/>
            </a:pPr>
            <a:endParaRPr/>
          </a:p>
          <a:p>
            <a:pPr marL="457200" indent="-457200">
              <a:buFontTx/>
              <a:buAutoNum type="arabicPeriod"/>
            </a:pPr>
            <a:r>
              <a:t>Peer review</a:t>
            </a:r>
          </a:p>
          <a:p>
            <a:pPr marL="857250" lvl="1" indent="-457200">
              <a:defRPr sz="1800"/>
            </a:pPr>
            <a:r>
              <a:t>With other fund managers from the same firm</a:t>
            </a:r>
          </a:p>
          <a:p>
            <a:pPr marL="457200" indent="-457200">
              <a:buFontTx/>
              <a:buAutoNum type="arabicPeriod"/>
            </a:pPr>
            <a:r>
              <a:t>Risk review</a:t>
            </a:r>
          </a:p>
          <a:p>
            <a:pPr marL="857250" lvl="1" indent="-457200">
              <a:defRPr sz="1800"/>
            </a:pPr>
            <a:r>
              <a:t>By independent risk management function</a:t>
            </a:r>
          </a:p>
          <a:p>
            <a:pPr marL="457200" indent="-457200">
              <a:buFontTx/>
              <a:buAutoNum type="arabicPeriod"/>
            </a:pPr>
            <a:r>
              <a:t>Monitoring for mandate compliance</a:t>
            </a:r>
          </a:p>
          <a:p>
            <a:pPr marL="857250" lvl="1" indent="-457200">
              <a:defRPr sz="1800"/>
            </a:pPr>
            <a:r>
              <a:t>Both pre and post trade</a:t>
            </a:r>
          </a:p>
          <a:p>
            <a:pPr marL="457200" indent="-457200">
              <a:buFontTx/>
              <a:buAutoNum type="arabicPeriod"/>
            </a:pPr>
            <a:r>
              <a:t>Performance attribution reporting</a:t>
            </a:r>
          </a:p>
          <a:p>
            <a:pPr marL="857250" lvl="1" indent="-457200">
              <a:defRPr sz="1800"/>
            </a:pPr>
            <a:r>
              <a:t>Especially between asset allocation and stock selection</a:t>
            </a:r>
          </a:p>
        </p:txBody>
      </p:sp>
      <p:sp>
        <p:nvSpPr>
          <p:cNvPr id="513" name="Shape 513"/>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80</a:t>
            </a:fld>
            <a:endParaRP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Shape 516"/>
          <p:cNvSpPr>
            <a:spLocks noGrp="1"/>
          </p:cNvSpPr>
          <p:nvPr>
            <p:ph type="title"/>
          </p:nvPr>
        </p:nvSpPr>
        <p:spPr>
          <a:prstGeom prst="rect">
            <a:avLst/>
          </a:prstGeom>
        </p:spPr>
        <p:txBody>
          <a:bodyPr>
            <a:normAutofit/>
          </a:bodyPr>
          <a:lstStyle/>
          <a:p>
            <a:r>
              <a:rPr dirty="0"/>
              <a:t>Liquidity Risk </a:t>
            </a:r>
            <a:br>
              <a:rPr dirty="0"/>
            </a:br>
            <a:endParaRPr dirty="0"/>
          </a:p>
        </p:txBody>
      </p:sp>
      <p:sp>
        <p:nvSpPr>
          <p:cNvPr id="517" name="Shape 517"/>
          <p:cNvSpPr>
            <a:spLocks noGrp="1"/>
          </p:cNvSpPr>
          <p:nvPr>
            <p:ph type="body" idx="1"/>
          </p:nvPr>
        </p:nvSpPr>
        <p:spPr>
          <a:prstGeom prst="rect">
            <a:avLst/>
          </a:prstGeom>
        </p:spPr>
        <p:txBody>
          <a:bodyPr/>
          <a:lstStyle/>
          <a:p>
            <a:r>
              <a:t>Chapter 7</a:t>
            </a: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hape 519"/>
          <p:cNvSpPr>
            <a:spLocks noGrp="1"/>
          </p:cNvSpPr>
          <p:nvPr>
            <p:ph type="title"/>
          </p:nvPr>
        </p:nvSpPr>
        <p:spPr>
          <a:prstGeom prst="rect">
            <a:avLst/>
          </a:prstGeom>
        </p:spPr>
        <p:txBody>
          <a:bodyPr/>
          <a:lstStyle/>
          <a:p>
            <a:r>
              <a:rPr dirty="0"/>
              <a:t>Constituents of Liquidity Risk</a:t>
            </a:r>
          </a:p>
        </p:txBody>
      </p:sp>
      <p:sp>
        <p:nvSpPr>
          <p:cNvPr id="521" name="Shape 521"/>
          <p:cNvSpPr>
            <a:spLocks noGrp="1"/>
          </p:cNvSpPr>
          <p:nvPr>
            <p:ph idx="1"/>
          </p:nvPr>
        </p:nvSpPr>
        <p:spPr>
          <a:xfrm>
            <a:off x="550335" y="1449421"/>
            <a:ext cx="8662246" cy="4146039"/>
          </a:xfrm>
          <a:prstGeom prst="rect">
            <a:avLst/>
          </a:prstGeom>
        </p:spPr>
        <p:txBody>
          <a:bodyPr>
            <a:normAutofit fontScale="85000" lnSpcReduction="20000"/>
          </a:bodyPr>
          <a:lstStyle/>
          <a:p>
            <a:endParaRPr dirty="0"/>
          </a:p>
          <a:p>
            <a:r>
              <a:rPr dirty="0"/>
              <a:t>Maturity ladder</a:t>
            </a:r>
          </a:p>
          <a:p>
            <a:pPr marL="742950" lvl="1" indent="-285750">
              <a:defRPr sz="1800"/>
            </a:pPr>
            <a:r>
              <a:rPr dirty="0"/>
              <a:t>Comparing inflows and outflows</a:t>
            </a:r>
          </a:p>
          <a:p>
            <a:pPr marL="742950" lvl="1" indent="-285750">
              <a:defRPr sz="1800"/>
            </a:pPr>
            <a:r>
              <a:rPr dirty="0"/>
              <a:t>Calculating the cumulative net excess or deficit of funds at selected maturity dates</a:t>
            </a:r>
          </a:p>
          <a:p>
            <a:r>
              <a:rPr dirty="0"/>
              <a:t>Actual and contractual cash receipts</a:t>
            </a:r>
          </a:p>
          <a:p>
            <a:pPr marL="742950" lvl="1" indent="-285750">
              <a:defRPr sz="1800"/>
            </a:pPr>
            <a:r>
              <a:rPr dirty="0"/>
              <a:t>These are likely to differ from the maturity ladder estimates due to unpredictability </a:t>
            </a:r>
          </a:p>
          <a:p>
            <a:pPr marL="742950" lvl="1" indent="-285750">
              <a:defRPr sz="1800"/>
            </a:pPr>
            <a:r>
              <a:rPr dirty="0"/>
              <a:t>For example</a:t>
            </a:r>
            <a:r>
              <a:rPr lang="en-US" dirty="0"/>
              <a:t>,</a:t>
            </a:r>
            <a:r>
              <a:rPr dirty="0"/>
              <a:t> resale value, income received, credit risk impact</a:t>
            </a:r>
          </a:p>
          <a:p>
            <a:pPr marL="457200" indent="-457200"/>
            <a:r>
              <a:rPr dirty="0"/>
              <a:t>Asset liquidity risk</a:t>
            </a:r>
          </a:p>
          <a:p>
            <a:pPr marL="857250" lvl="1" indent="-457200">
              <a:defRPr sz="1800"/>
            </a:pPr>
            <a:r>
              <a:rPr dirty="0"/>
              <a:t>Risk to the cash obtained from maturity or divesting assets or using them as collateral</a:t>
            </a:r>
          </a:p>
          <a:p>
            <a:pPr marL="457200" indent="-457200"/>
            <a:r>
              <a:rPr dirty="0"/>
              <a:t>Funding liquidity risk</a:t>
            </a:r>
          </a:p>
          <a:p>
            <a:pPr marL="857250" lvl="1" indent="-457200">
              <a:defRPr sz="1800"/>
            </a:pPr>
            <a:r>
              <a:rPr dirty="0"/>
              <a:t>Risk to cash obtained from liabilities, such as depositors, third parties or the wholesale markets</a:t>
            </a:r>
          </a:p>
          <a:p>
            <a:pPr marL="457200" indent="-457200"/>
            <a:r>
              <a:rPr dirty="0"/>
              <a:t>Potential impact of liquidity risk</a:t>
            </a:r>
          </a:p>
          <a:p>
            <a:pPr marL="857250" lvl="1" indent="-457200">
              <a:defRPr sz="1800"/>
            </a:pPr>
            <a:r>
              <a:rPr dirty="0"/>
              <a:t>Inability to meet obligations as they fall due could result in insolvency</a:t>
            </a:r>
          </a:p>
        </p:txBody>
      </p:sp>
      <p:sp>
        <p:nvSpPr>
          <p:cNvPr id="520" name="Shape 520"/>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82</a:t>
            </a:fld>
            <a:endParaRP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Shape 525"/>
          <p:cNvSpPr>
            <a:spLocks noGrp="1"/>
          </p:cNvSpPr>
          <p:nvPr>
            <p:ph type="title"/>
          </p:nvPr>
        </p:nvSpPr>
        <p:spPr>
          <a:prstGeom prst="rect">
            <a:avLst/>
          </a:prstGeom>
        </p:spPr>
        <p:txBody>
          <a:bodyPr/>
          <a:lstStyle/>
          <a:p>
            <a:r>
              <a:rPr dirty="0"/>
              <a:t>Measuring Liquidity Risk</a:t>
            </a:r>
          </a:p>
        </p:txBody>
      </p:sp>
      <p:sp>
        <p:nvSpPr>
          <p:cNvPr id="527" name="Shape 527"/>
          <p:cNvSpPr>
            <a:spLocks noGrp="1"/>
          </p:cNvSpPr>
          <p:nvPr>
            <p:ph idx="1"/>
          </p:nvPr>
        </p:nvSpPr>
        <p:spPr>
          <a:xfrm>
            <a:off x="550335" y="1563906"/>
            <a:ext cx="8662246" cy="3880773"/>
          </a:xfrm>
          <a:prstGeom prst="rect">
            <a:avLst/>
          </a:prstGeom>
        </p:spPr>
        <p:txBody>
          <a:bodyPr>
            <a:normAutofit fontScale="92500" lnSpcReduction="10000"/>
          </a:bodyPr>
          <a:lstStyle/>
          <a:p>
            <a:endParaRPr dirty="0"/>
          </a:p>
          <a:p>
            <a:pPr marL="457200" indent="-457200">
              <a:buFontTx/>
              <a:buAutoNum type="arabicPeriod"/>
            </a:pPr>
            <a:r>
              <a:rPr dirty="0"/>
              <a:t>Liquidity gap analysis</a:t>
            </a:r>
          </a:p>
          <a:p>
            <a:pPr marL="742950" lvl="1" indent="-285750">
              <a:defRPr sz="1800"/>
            </a:pPr>
            <a:r>
              <a:rPr dirty="0"/>
              <a:t>Examining all net future cash flows</a:t>
            </a:r>
          </a:p>
          <a:p>
            <a:pPr marL="742950" lvl="1" indent="-285750">
              <a:defRPr sz="1800"/>
            </a:pPr>
            <a:r>
              <a:rPr dirty="0"/>
              <a:t>Gap analysis aggregates cash flows into maturity brackets (</a:t>
            </a:r>
            <a:r>
              <a:rPr dirty="0" err="1"/>
              <a:t>eg</a:t>
            </a:r>
            <a:r>
              <a:rPr dirty="0"/>
              <a:t> 0-3 </a:t>
            </a:r>
            <a:r>
              <a:rPr dirty="0" err="1"/>
              <a:t>mths</a:t>
            </a:r>
            <a:r>
              <a:rPr dirty="0"/>
              <a:t>, 3-6 </a:t>
            </a:r>
            <a:r>
              <a:rPr dirty="0" err="1"/>
              <a:t>mths</a:t>
            </a:r>
            <a:r>
              <a:rPr dirty="0"/>
              <a:t> </a:t>
            </a:r>
            <a:r>
              <a:rPr dirty="0" err="1"/>
              <a:t>etc</a:t>
            </a:r>
            <a:r>
              <a:rPr dirty="0"/>
              <a:t>)</a:t>
            </a:r>
          </a:p>
          <a:p>
            <a:pPr marL="742950" lvl="1" indent="-285750">
              <a:defRPr sz="1800"/>
            </a:pPr>
            <a:r>
              <a:rPr dirty="0"/>
              <a:t>Identifies any future negative liquidity gaps</a:t>
            </a:r>
          </a:p>
          <a:p>
            <a:pPr marL="285750" lvl="1" indent="171450">
              <a:buSzTx/>
              <a:buNone/>
              <a:defRPr sz="1800"/>
            </a:pPr>
            <a:endParaRPr dirty="0"/>
          </a:p>
          <a:p>
            <a:pPr marL="457200" indent="-457200">
              <a:buFontTx/>
              <a:buAutoNum type="arabicPeriod"/>
            </a:pPr>
            <a:r>
              <a:rPr dirty="0"/>
              <a:t>Stress testing</a:t>
            </a:r>
          </a:p>
          <a:p>
            <a:pPr marL="742950" lvl="1" indent="-285750">
              <a:defRPr sz="1800"/>
            </a:pPr>
            <a:r>
              <a:rPr dirty="0"/>
              <a:t>Examining how inputs and outputs may change if the market is under stress</a:t>
            </a:r>
          </a:p>
          <a:p>
            <a:pPr marL="285750" lvl="1" indent="171450">
              <a:buSzTx/>
              <a:buNone/>
              <a:defRPr sz="1800"/>
            </a:pPr>
            <a:endParaRPr dirty="0"/>
          </a:p>
          <a:p>
            <a:pPr marL="457200" indent="-457200">
              <a:buFontTx/>
              <a:buAutoNum type="arabicPeriod"/>
            </a:pPr>
            <a:r>
              <a:rPr dirty="0"/>
              <a:t>Expected future funding requirements</a:t>
            </a:r>
          </a:p>
          <a:p>
            <a:pPr marL="857250" lvl="1" indent="-457200">
              <a:defRPr sz="1800"/>
            </a:pPr>
            <a:r>
              <a:rPr dirty="0"/>
              <a:t>The result of the combination of 1 and 2 above</a:t>
            </a:r>
          </a:p>
        </p:txBody>
      </p:sp>
      <p:sp>
        <p:nvSpPr>
          <p:cNvPr id="526" name="Shape 526"/>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83</a:t>
            </a:fld>
            <a:endParaRP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a:spLocks noGrp="1"/>
          </p:cNvSpPr>
          <p:nvPr>
            <p:ph type="title"/>
          </p:nvPr>
        </p:nvSpPr>
        <p:spPr>
          <a:prstGeom prst="rect">
            <a:avLst/>
          </a:prstGeom>
        </p:spPr>
        <p:txBody>
          <a:bodyPr/>
          <a:lstStyle/>
          <a:p>
            <a:r>
              <a:t>Asset Liquidity Risk Measures</a:t>
            </a:r>
          </a:p>
        </p:txBody>
      </p:sp>
      <p:sp>
        <p:nvSpPr>
          <p:cNvPr id="533" name="Shape 533"/>
          <p:cNvSpPr>
            <a:spLocks noGrp="1"/>
          </p:cNvSpPr>
          <p:nvPr>
            <p:ph idx="1"/>
          </p:nvPr>
        </p:nvSpPr>
        <p:spPr>
          <a:xfrm>
            <a:off x="530879" y="1447176"/>
            <a:ext cx="8662246" cy="3880773"/>
          </a:xfrm>
          <a:prstGeom prst="rect">
            <a:avLst/>
          </a:prstGeom>
        </p:spPr>
        <p:txBody>
          <a:bodyPr>
            <a:normAutofit lnSpcReduction="10000"/>
          </a:bodyPr>
          <a:lstStyle/>
          <a:p>
            <a:endParaRPr dirty="0"/>
          </a:p>
          <a:p>
            <a:pPr marL="457200" indent="-457200"/>
            <a:r>
              <a:rPr dirty="0"/>
              <a:t>Bid offer spread</a:t>
            </a:r>
          </a:p>
          <a:p>
            <a:pPr marL="742950" lvl="1" indent="-285750">
              <a:defRPr sz="1800"/>
            </a:pPr>
            <a:r>
              <a:rPr dirty="0"/>
              <a:t>Spread divided by the mid price</a:t>
            </a:r>
          </a:p>
          <a:p>
            <a:pPr marL="742950" lvl="1" indent="-285750">
              <a:defRPr sz="1800"/>
            </a:pPr>
            <a:r>
              <a:rPr dirty="0"/>
              <a:t>The smaller it is, the more liquid the asset is</a:t>
            </a:r>
          </a:p>
          <a:p>
            <a:pPr marL="457200" indent="-457200"/>
            <a:r>
              <a:rPr dirty="0"/>
              <a:t>Market depth</a:t>
            </a:r>
          </a:p>
          <a:p>
            <a:pPr marL="742950" lvl="1" indent="-285750">
              <a:defRPr sz="1800"/>
            </a:pPr>
            <a:r>
              <a:rPr dirty="0"/>
              <a:t>Measure of the volume of transactions necessary to move prices</a:t>
            </a:r>
          </a:p>
          <a:p>
            <a:r>
              <a:rPr dirty="0"/>
              <a:t>Immediacy</a:t>
            </a:r>
          </a:p>
          <a:p>
            <a:pPr marL="742950" lvl="1" indent="-285750">
              <a:defRPr sz="1800"/>
            </a:pPr>
            <a:r>
              <a:rPr dirty="0"/>
              <a:t>Time taken to achieve a deal</a:t>
            </a:r>
          </a:p>
          <a:p>
            <a:r>
              <a:rPr dirty="0"/>
              <a:t>Resilience</a:t>
            </a:r>
          </a:p>
          <a:p>
            <a:pPr marL="742950" lvl="1" indent="-285750">
              <a:defRPr sz="1800"/>
            </a:pPr>
            <a:r>
              <a:rPr dirty="0"/>
              <a:t>Speed at which prices return to equilibrium following a large trade</a:t>
            </a:r>
          </a:p>
        </p:txBody>
      </p:sp>
      <p:sp>
        <p:nvSpPr>
          <p:cNvPr id="532" name="Shape 532"/>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84</a:t>
            </a:fld>
            <a:endParaRP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Shape 535"/>
          <p:cNvSpPr>
            <a:spLocks noGrp="1"/>
          </p:cNvSpPr>
          <p:nvPr>
            <p:ph type="title"/>
          </p:nvPr>
        </p:nvSpPr>
        <p:spPr>
          <a:prstGeom prst="rect">
            <a:avLst/>
          </a:prstGeom>
        </p:spPr>
        <p:txBody>
          <a:bodyPr/>
          <a:lstStyle/>
          <a:p>
            <a:r>
              <a:t>Managing Liquidity Risk</a:t>
            </a:r>
          </a:p>
        </p:txBody>
      </p:sp>
      <p:sp>
        <p:nvSpPr>
          <p:cNvPr id="537" name="Shape 537"/>
          <p:cNvSpPr>
            <a:spLocks noGrp="1"/>
          </p:cNvSpPr>
          <p:nvPr>
            <p:ph idx="1"/>
          </p:nvPr>
        </p:nvSpPr>
        <p:spPr>
          <a:xfrm>
            <a:off x="550334" y="1347281"/>
            <a:ext cx="8885495" cy="4248179"/>
          </a:xfrm>
          <a:prstGeom prst="rect">
            <a:avLst/>
          </a:prstGeom>
        </p:spPr>
        <p:txBody>
          <a:bodyPr>
            <a:normAutofit fontScale="77500" lnSpcReduction="20000"/>
          </a:bodyPr>
          <a:lstStyle/>
          <a:p>
            <a:pPr defTabSz="905255">
              <a:lnSpc>
                <a:spcPct val="90000"/>
              </a:lnSpc>
              <a:defRPr sz="1979"/>
            </a:pPr>
            <a:r>
              <a:rPr dirty="0"/>
              <a:t>Liquidity limits</a:t>
            </a:r>
          </a:p>
          <a:p>
            <a:pPr marL="735520" lvl="1" indent="-282892" defTabSz="905255">
              <a:lnSpc>
                <a:spcPct val="90000"/>
              </a:lnSpc>
              <a:defRPr sz="1782"/>
            </a:pPr>
            <a:r>
              <a:rPr dirty="0"/>
              <a:t>Banks should set limits</a:t>
            </a:r>
          </a:p>
          <a:p>
            <a:pPr marL="735520" lvl="1" indent="-282892" defTabSz="905255">
              <a:lnSpc>
                <a:spcPct val="90000"/>
              </a:lnSpc>
              <a:defRPr sz="1782"/>
            </a:pPr>
            <a:r>
              <a:rPr dirty="0"/>
              <a:t>Imposing a ceiling on projected net funding requirements across the maturity ladder</a:t>
            </a:r>
          </a:p>
          <a:p>
            <a:pPr defTabSz="905255">
              <a:lnSpc>
                <a:spcPct val="90000"/>
              </a:lnSpc>
              <a:defRPr sz="1979"/>
            </a:pPr>
            <a:r>
              <a:rPr dirty="0"/>
              <a:t>Counterparty credit limits</a:t>
            </a:r>
          </a:p>
          <a:p>
            <a:pPr marL="735520" lvl="1" indent="-282892" defTabSz="905255">
              <a:lnSpc>
                <a:spcPct val="90000"/>
              </a:lnSpc>
              <a:defRPr sz="1782"/>
            </a:pPr>
            <a:r>
              <a:rPr dirty="0"/>
              <a:t>Counterparties could be unable to fulfil their settlement obligations</a:t>
            </a:r>
          </a:p>
          <a:p>
            <a:pPr marL="339470" indent="-339470" defTabSz="905255">
              <a:lnSpc>
                <a:spcPct val="90000"/>
              </a:lnSpc>
              <a:defRPr sz="1979"/>
            </a:pPr>
            <a:r>
              <a:rPr dirty="0"/>
              <a:t>Scenario analysis</a:t>
            </a:r>
          </a:p>
          <a:p>
            <a:pPr marL="735520" lvl="1" indent="-282892" defTabSz="905255">
              <a:lnSpc>
                <a:spcPct val="90000"/>
              </a:lnSpc>
              <a:defRPr sz="1782"/>
            </a:pPr>
            <a:r>
              <a:rPr dirty="0"/>
              <a:t>Consider the impact of a bank specific crisis and a general market crisis as well as the normal ‘going concern’ condition</a:t>
            </a:r>
          </a:p>
          <a:p>
            <a:pPr marL="339470" indent="-339470" defTabSz="905255">
              <a:lnSpc>
                <a:spcPct val="90000"/>
              </a:lnSpc>
              <a:defRPr sz="1979"/>
            </a:pPr>
            <a:r>
              <a:rPr dirty="0"/>
              <a:t>Liquidity at risk</a:t>
            </a:r>
          </a:p>
          <a:p>
            <a:pPr marL="735520" lvl="1" indent="-282892" defTabSz="905255">
              <a:lnSpc>
                <a:spcPct val="90000"/>
              </a:lnSpc>
              <a:defRPr sz="1782"/>
            </a:pPr>
            <a:r>
              <a:rPr dirty="0"/>
              <a:t>Similar to </a:t>
            </a:r>
            <a:r>
              <a:rPr dirty="0" err="1"/>
              <a:t>VaR</a:t>
            </a:r>
            <a:r>
              <a:rPr dirty="0"/>
              <a:t> – using distributions to give an idea of risk at different confidence levels</a:t>
            </a:r>
          </a:p>
          <a:p>
            <a:pPr marL="339470" indent="-339470" defTabSz="905255">
              <a:lnSpc>
                <a:spcPct val="90000"/>
              </a:lnSpc>
              <a:defRPr sz="1979"/>
            </a:pPr>
            <a:r>
              <a:rPr dirty="0"/>
              <a:t>Diversification</a:t>
            </a:r>
          </a:p>
          <a:p>
            <a:pPr marL="735520" lvl="1" indent="-282892" defTabSz="905255">
              <a:lnSpc>
                <a:spcPct val="90000"/>
              </a:lnSpc>
              <a:defRPr sz="1782"/>
            </a:pPr>
            <a:r>
              <a:rPr dirty="0"/>
              <a:t>Reducing liquidity risk by using different instruments, currencies, counterparties </a:t>
            </a:r>
            <a:r>
              <a:rPr dirty="0" err="1"/>
              <a:t>etc</a:t>
            </a:r>
            <a:endParaRPr dirty="0"/>
          </a:p>
          <a:p>
            <a:pPr marL="339470" indent="-339470" defTabSz="905255">
              <a:lnSpc>
                <a:spcPct val="90000"/>
              </a:lnSpc>
              <a:defRPr sz="1979"/>
            </a:pPr>
            <a:r>
              <a:rPr dirty="0" err="1"/>
              <a:t>Behavioural</a:t>
            </a:r>
            <a:r>
              <a:rPr dirty="0"/>
              <a:t> analysis</a:t>
            </a:r>
          </a:p>
          <a:p>
            <a:pPr marL="735520" lvl="1" indent="-282892" defTabSz="905255">
              <a:lnSpc>
                <a:spcPct val="90000"/>
              </a:lnSpc>
              <a:defRPr sz="1782"/>
            </a:pPr>
            <a:r>
              <a:rPr dirty="0"/>
              <a:t>Predicting the </a:t>
            </a:r>
            <a:r>
              <a:rPr dirty="0" err="1"/>
              <a:t>behaviour</a:t>
            </a:r>
            <a:r>
              <a:rPr dirty="0"/>
              <a:t>, particularly of depositors </a:t>
            </a:r>
            <a:r>
              <a:rPr dirty="0" err="1"/>
              <a:t>eg</a:t>
            </a:r>
            <a:r>
              <a:rPr dirty="0"/>
              <a:t> seasonal factors</a:t>
            </a:r>
          </a:p>
          <a:p>
            <a:pPr marL="339470" indent="-339470" defTabSz="905255">
              <a:lnSpc>
                <a:spcPct val="90000"/>
              </a:lnSpc>
              <a:defRPr sz="1979"/>
            </a:pPr>
            <a:r>
              <a:rPr dirty="0"/>
              <a:t>Funding methods</a:t>
            </a:r>
          </a:p>
          <a:p>
            <a:pPr marL="735520" lvl="1" indent="-282892" defTabSz="905255">
              <a:lnSpc>
                <a:spcPct val="90000"/>
              </a:lnSpc>
              <a:defRPr sz="1782"/>
            </a:pPr>
            <a:r>
              <a:rPr dirty="0"/>
              <a:t>Avoiding concentration and spreading funding across wholesale money market, </a:t>
            </a:r>
            <a:r>
              <a:rPr dirty="0" err="1"/>
              <a:t>securitisation</a:t>
            </a:r>
            <a:r>
              <a:rPr dirty="0"/>
              <a:t>, retail deposits and central bank funding</a:t>
            </a:r>
          </a:p>
        </p:txBody>
      </p:sp>
      <p:sp>
        <p:nvSpPr>
          <p:cNvPr id="536" name="Shape 536"/>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85</a:t>
            </a:fld>
            <a:endParaRP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Shape 541"/>
          <p:cNvSpPr>
            <a:spLocks noGrp="1"/>
          </p:cNvSpPr>
          <p:nvPr>
            <p:ph type="title"/>
          </p:nvPr>
        </p:nvSpPr>
        <p:spPr>
          <a:prstGeom prst="rect">
            <a:avLst/>
          </a:prstGeom>
        </p:spPr>
        <p:txBody>
          <a:bodyPr/>
          <a:lstStyle/>
          <a:p>
            <a:r>
              <a:t>Netting Agreement Impact</a:t>
            </a:r>
          </a:p>
        </p:txBody>
      </p:sp>
      <p:sp>
        <p:nvSpPr>
          <p:cNvPr id="542" name="Shape 542"/>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86</a:t>
            </a:fld>
            <a:endParaRPr/>
          </a:p>
        </p:txBody>
      </p:sp>
      <p:pic>
        <p:nvPicPr>
          <p:cNvPr id="3" name="Picture 2">
            <a:extLst>
              <a:ext uri="{FF2B5EF4-FFF2-40B4-BE49-F238E27FC236}">
                <a16:creationId xmlns:a16="http://schemas.microsoft.com/office/drawing/2014/main" id="{A41E08AD-024E-3BF5-9F3C-920ABE5E6A78}"/>
              </a:ext>
            </a:extLst>
          </p:cNvPr>
          <p:cNvPicPr>
            <a:picLocks noChangeAspect="1"/>
          </p:cNvPicPr>
          <p:nvPr/>
        </p:nvPicPr>
        <p:blipFill>
          <a:blip r:embed="rId3"/>
          <a:stretch>
            <a:fillRect/>
          </a:stretch>
        </p:blipFill>
        <p:spPr>
          <a:xfrm>
            <a:off x="905838" y="1332690"/>
            <a:ext cx="5266362" cy="4505295"/>
          </a:xfrm>
          <a:prstGeom prst="rect">
            <a:avLst/>
          </a:prstGeom>
        </p:spPr>
      </p:pic>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Shape 547"/>
          <p:cNvSpPr>
            <a:spLocks noGrp="1"/>
          </p:cNvSpPr>
          <p:nvPr>
            <p:ph type="title"/>
          </p:nvPr>
        </p:nvSpPr>
        <p:spPr>
          <a:prstGeom prst="rect">
            <a:avLst/>
          </a:prstGeom>
        </p:spPr>
        <p:txBody>
          <a:bodyPr/>
          <a:lstStyle/>
          <a:p>
            <a:r>
              <a:t>Market Dislocation</a:t>
            </a:r>
          </a:p>
        </p:txBody>
      </p:sp>
      <p:sp>
        <p:nvSpPr>
          <p:cNvPr id="549" name="Shape 549"/>
          <p:cNvSpPr>
            <a:spLocks noGrp="1"/>
          </p:cNvSpPr>
          <p:nvPr>
            <p:ph idx="1"/>
          </p:nvPr>
        </p:nvSpPr>
        <p:spPr>
          <a:prstGeom prst="rect">
            <a:avLst/>
          </a:prstGeom>
        </p:spPr>
        <p:txBody>
          <a:bodyPr>
            <a:normAutofit fontScale="92500" lnSpcReduction="10000"/>
          </a:bodyPr>
          <a:lstStyle/>
          <a:p>
            <a:pPr marL="457200" indent="-457200">
              <a:lnSpc>
                <a:spcPct val="90000"/>
              </a:lnSpc>
            </a:pPr>
            <a:r>
              <a:t>Markets generally work in a certain way</a:t>
            </a:r>
          </a:p>
          <a:p>
            <a:pPr marL="457200" indent="-457200">
              <a:lnSpc>
                <a:spcPct val="90000"/>
              </a:lnSpc>
            </a:pPr>
            <a:endParaRPr/>
          </a:p>
          <a:p>
            <a:pPr marL="457200" indent="-457200">
              <a:lnSpc>
                <a:spcPct val="90000"/>
              </a:lnSpc>
            </a:pPr>
            <a:r>
              <a:t>The price is higher when demand is high and supply is low</a:t>
            </a:r>
          </a:p>
          <a:p>
            <a:pPr marL="457200" indent="-457200">
              <a:lnSpc>
                <a:spcPct val="90000"/>
              </a:lnSpc>
            </a:pPr>
            <a:endParaRPr/>
          </a:p>
          <a:p>
            <a:pPr marL="457200" indent="-457200">
              <a:lnSpc>
                <a:spcPct val="90000"/>
              </a:lnSpc>
            </a:pPr>
            <a:r>
              <a:t>When liquidity disappears no-one lends at any price - market dislocation</a:t>
            </a:r>
          </a:p>
          <a:p>
            <a:pPr marL="457200" indent="-457200">
              <a:lnSpc>
                <a:spcPct val="90000"/>
              </a:lnSpc>
            </a:pPr>
            <a:endParaRPr/>
          </a:p>
          <a:p>
            <a:pPr marL="457200" indent="-457200">
              <a:lnSpc>
                <a:spcPct val="90000"/>
              </a:lnSpc>
            </a:pPr>
            <a:r>
              <a:t>Behaviour of markets and participants becomes unpredictable</a:t>
            </a:r>
          </a:p>
          <a:p>
            <a:pPr marL="457200" indent="-457200">
              <a:lnSpc>
                <a:spcPct val="90000"/>
              </a:lnSpc>
            </a:pPr>
            <a:endParaRPr/>
          </a:p>
          <a:p>
            <a:pPr marL="457200" indent="-457200">
              <a:lnSpc>
                <a:spcPct val="90000"/>
              </a:lnSpc>
            </a:pPr>
            <a:r>
              <a:t>Implications </a:t>
            </a:r>
          </a:p>
          <a:p>
            <a:pPr marL="742950" lvl="1" indent="-285750">
              <a:lnSpc>
                <a:spcPct val="90000"/>
              </a:lnSpc>
              <a:defRPr sz="1800"/>
            </a:pPr>
            <a:r>
              <a:t>Difficulties borrowing</a:t>
            </a:r>
          </a:p>
          <a:p>
            <a:pPr marL="742950" lvl="1" indent="-285750">
              <a:lnSpc>
                <a:spcPct val="90000"/>
              </a:lnSpc>
              <a:defRPr sz="1800"/>
            </a:pPr>
            <a:r>
              <a:t>Interest rates are no longer the main economic instrument</a:t>
            </a:r>
          </a:p>
        </p:txBody>
      </p:sp>
      <p:sp>
        <p:nvSpPr>
          <p:cNvPr id="548" name="Shape 548"/>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87</a:t>
            </a:fld>
            <a:endParaRPr/>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hape 553"/>
          <p:cNvSpPr>
            <a:spLocks noGrp="1"/>
          </p:cNvSpPr>
          <p:nvPr>
            <p:ph type="title"/>
          </p:nvPr>
        </p:nvSpPr>
        <p:spPr>
          <a:prstGeom prst="rect">
            <a:avLst/>
          </a:prstGeom>
        </p:spPr>
        <p:txBody>
          <a:bodyPr>
            <a:normAutofit/>
          </a:bodyPr>
          <a:lstStyle/>
          <a:p>
            <a:r>
              <a:rPr dirty="0"/>
              <a:t>Model Risk </a:t>
            </a:r>
            <a:br>
              <a:rPr dirty="0"/>
            </a:br>
            <a:endParaRPr dirty="0"/>
          </a:p>
        </p:txBody>
      </p:sp>
      <p:sp>
        <p:nvSpPr>
          <p:cNvPr id="554" name="Shape 554"/>
          <p:cNvSpPr>
            <a:spLocks noGrp="1"/>
          </p:cNvSpPr>
          <p:nvPr>
            <p:ph type="body" idx="1"/>
          </p:nvPr>
        </p:nvSpPr>
        <p:spPr>
          <a:prstGeom prst="rect">
            <a:avLst/>
          </a:prstGeom>
        </p:spPr>
        <p:txBody>
          <a:bodyPr/>
          <a:lstStyle/>
          <a:p>
            <a:r>
              <a:t>Chapter 8</a:t>
            </a:r>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Shape 556"/>
          <p:cNvSpPr>
            <a:spLocks noGrp="1"/>
          </p:cNvSpPr>
          <p:nvPr>
            <p:ph type="title"/>
          </p:nvPr>
        </p:nvSpPr>
        <p:spPr>
          <a:prstGeom prst="rect">
            <a:avLst/>
          </a:prstGeom>
        </p:spPr>
        <p:txBody>
          <a:bodyPr/>
          <a:lstStyle/>
          <a:p>
            <a:r>
              <a:t>Risk Model Types</a:t>
            </a:r>
          </a:p>
        </p:txBody>
      </p:sp>
      <p:sp>
        <p:nvSpPr>
          <p:cNvPr id="558" name="Shape 558"/>
          <p:cNvSpPr>
            <a:spLocks noGrp="1"/>
          </p:cNvSpPr>
          <p:nvPr>
            <p:ph idx="1"/>
          </p:nvPr>
        </p:nvSpPr>
        <p:spPr>
          <a:prstGeom prst="rect">
            <a:avLst/>
          </a:prstGeom>
        </p:spPr>
        <p:txBody>
          <a:bodyPr>
            <a:normAutofit fontScale="92500" lnSpcReduction="20000"/>
          </a:bodyPr>
          <a:lstStyle/>
          <a:p>
            <a:r>
              <a:rPr dirty="0"/>
              <a:t>Models are simplified representations to help make sound decisions</a:t>
            </a:r>
          </a:p>
          <a:p>
            <a:r>
              <a:rPr dirty="0"/>
              <a:t>Typical risk models include those covered earlier:</a:t>
            </a:r>
          </a:p>
          <a:p>
            <a:r>
              <a:rPr dirty="0"/>
              <a:t>Operational Risk Scenario Modelling</a:t>
            </a:r>
          </a:p>
          <a:p>
            <a:pPr marL="857250" lvl="1" indent="-457200">
              <a:defRPr sz="1800"/>
            </a:pPr>
            <a:r>
              <a:rPr dirty="0"/>
              <a:t>To calculate the required capital to guard against unexpected operational risk losses</a:t>
            </a:r>
          </a:p>
          <a:p>
            <a:pPr marL="857250" lvl="1" indent="-457200">
              <a:defRPr sz="1800"/>
            </a:pPr>
            <a:r>
              <a:rPr dirty="0"/>
              <a:t>Monte Carlo simulations used – multiple iterations into an implied distribution</a:t>
            </a:r>
          </a:p>
          <a:p>
            <a:r>
              <a:rPr dirty="0"/>
              <a:t>Credit Value-at-Risk</a:t>
            </a:r>
          </a:p>
          <a:p>
            <a:pPr marL="742950" lvl="1" indent="-285750">
              <a:defRPr sz="1800"/>
            </a:pPr>
            <a:r>
              <a:rPr dirty="0"/>
              <a:t>Predicting value changes due to moving from one credit rating to another</a:t>
            </a:r>
          </a:p>
          <a:p>
            <a:r>
              <a:rPr dirty="0"/>
              <a:t>Market Value-at-Risk</a:t>
            </a:r>
          </a:p>
          <a:p>
            <a:pPr marL="742950" lvl="1" indent="-285750">
              <a:defRPr sz="1800"/>
            </a:pPr>
            <a:r>
              <a:rPr dirty="0"/>
              <a:t>Expresses maximum market loss that can occur</a:t>
            </a:r>
          </a:p>
          <a:p>
            <a:r>
              <a:rPr dirty="0"/>
              <a:t>Liquidity at Risk</a:t>
            </a:r>
          </a:p>
          <a:p>
            <a:pPr marL="742950" lvl="1" indent="-285750">
              <a:defRPr sz="1800"/>
            </a:pPr>
            <a:r>
              <a:rPr dirty="0"/>
              <a:t>Using maturity ladders</a:t>
            </a:r>
          </a:p>
        </p:txBody>
      </p:sp>
      <p:sp>
        <p:nvSpPr>
          <p:cNvPr id="557" name="Shape 557"/>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89</a:t>
            </a:fld>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prstGeom prst="rect">
            <a:avLst/>
          </a:prstGeom>
        </p:spPr>
        <p:txBody>
          <a:bodyPr/>
          <a:lstStyle/>
          <a:p>
            <a:r>
              <a:t> External Sources of Risk</a:t>
            </a:r>
          </a:p>
        </p:txBody>
      </p:sp>
      <p:sp>
        <p:nvSpPr>
          <p:cNvPr id="117" name="Shape 117"/>
          <p:cNvSpPr>
            <a:spLocks noGrp="1"/>
          </p:cNvSpPr>
          <p:nvPr>
            <p:ph idx="1"/>
          </p:nvPr>
        </p:nvSpPr>
        <p:spPr>
          <a:xfrm>
            <a:off x="550335" y="1355464"/>
            <a:ext cx="8662246" cy="3880773"/>
          </a:xfrm>
          <a:prstGeom prst="rect">
            <a:avLst/>
          </a:prstGeom>
        </p:spPr>
        <p:txBody>
          <a:bodyPr>
            <a:normAutofit lnSpcReduction="10000"/>
          </a:bodyPr>
          <a:lstStyle/>
          <a:p>
            <a:pPr>
              <a:lnSpc>
                <a:spcPct val="150000"/>
              </a:lnSpc>
              <a:defRPr sz="1800"/>
            </a:pPr>
            <a:r>
              <a:rPr dirty="0"/>
              <a:t>Economic</a:t>
            </a:r>
          </a:p>
          <a:p>
            <a:pPr>
              <a:lnSpc>
                <a:spcPct val="150000"/>
              </a:lnSpc>
              <a:defRPr sz="1800"/>
            </a:pPr>
            <a:r>
              <a:rPr dirty="0"/>
              <a:t>Political</a:t>
            </a:r>
          </a:p>
          <a:p>
            <a:pPr>
              <a:lnSpc>
                <a:spcPct val="150000"/>
              </a:lnSpc>
              <a:defRPr sz="1800"/>
            </a:pPr>
            <a:r>
              <a:rPr dirty="0"/>
              <a:t>Competitive environment </a:t>
            </a:r>
          </a:p>
          <a:p>
            <a:pPr>
              <a:lnSpc>
                <a:spcPct val="150000"/>
              </a:lnSpc>
              <a:defRPr sz="1800"/>
            </a:pPr>
            <a:r>
              <a:rPr dirty="0"/>
              <a:t>Social and market forces</a:t>
            </a:r>
          </a:p>
          <a:p>
            <a:pPr>
              <a:lnSpc>
                <a:spcPct val="150000"/>
              </a:lnSpc>
              <a:defRPr sz="1800"/>
            </a:pPr>
            <a:r>
              <a:rPr dirty="0"/>
              <a:t>Technological and Cyber</a:t>
            </a:r>
            <a:r>
              <a:rPr lang="en-GB" dirty="0"/>
              <a:t> Security Risk</a:t>
            </a:r>
            <a:endParaRPr dirty="0"/>
          </a:p>
          <a:p>
            <a:pPr>
              <a:lnSpc>
                <a:spcPct val="150000"/>
              </a:lnSpc>
              <a:defRPr sz="1800"/>
            </a:pPr>
            <a:r>
              <a:rPr dirty="0"/>
              <a:t>Shocks and natural events</a:t>
            </a:r>
          </a:p>
          <a:p>
            <a:pPr>
              <a:lnSpc>
                <a:spcPct val="150000"/>
              </a:lnSpc>
              <a:defRPr sz="1800"/>
            </a:pPr>
            <a:r>
              <a:rPr dirty="0"/>
              <a:t>External stakeholders and third parties</a:t>
            </a:r>
            <a:endParaRPr lang="en-GB" dirty="0"/>
          </a:p>
          <a:p>
            <a:pPr>
              <a:lnSpc>
                <a:spcPct val="150000"/>
              </a:lnSpc>
              <a:defRPr sz="1800"/>
            </a:pPr>
            <a:r>
              <a:rPr lang="en-GB" dirty="0"/>
              <a:t>Environmental, Social and Governance risks (ESG)</a:t>
            </a:r>
            <a:endParaRPr dirty="0"/>
          </a:p>
        </p:txBody>
      </p:sp>
      <p:sp>
        <p:nvSpPr>
          <p:cNvPr id="116" name="Shape 116"/>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Shape 562"/>
          <p:cNvSpPr>
            <a:spLocks noGrp="1"/>
          </p:cNvSpPr>
          <p:nvPr>
            <p:ph type="title"/>
          </p:nvPr>
        </p:nvSpPr>
        <p:spPr>
          <a:prstGeom prst="rect">
            <a:avLst/>
          </a:prstGeom>
        </p:spPr>
        <p:txBody>
          <a:bodyPr>
            <a:normAutofit/>
          </a:bodyPr>
          <a:lstStyle>
            <a:lvl1pPr defTabSz="813816">
              <a:defRPr sz="3559"/>
            </a:lvl1pPr>
          </a:lstStyle>
          <a:p>
            <a:r>
              <a:rPr sz="2800" dirty="0"/>
              <a:t>Effective Governance of Risk Modelling</a:t>
            </a:r>
          </a:p>
        </p:txBody>
      </p:sp>
      <p:sp>
        <p:nvSpPr>
          <p:cNvPr id="564" name="Shape 564"/>
          <p:cNvSpPr>
            <a:spLocks noGrp="1"/>
          </p:cNvSpPr>
          <p:nvPr>
            <p:ph idx="1"/>
          </p:nvPr>
        </p:nvSpPr>
        <p:spPr>
          <a:prstGeom prst="rect">
            <a:avLst/>
          </a:prstGeom>
        </p:spPr>
        <p:txBody>
          <a:bodyPr>
            <a:normAutofit fontScale="92500" lnSpcReduction="20000"/>
          </a:bodyPr>
          <a:lstStyle/>
          <a:p>
            <a:pPr marL="457200" indent="-457200"/>
            <a:r>
              <a:rPr dirty="0"/>
              <a:t>Board and senior management establish a firm wide framework for model risk management</a:t>
            </a:r>
          </a:p>
          <a:p>
            <a:pPr marL="457200" indent="-457200"/>
            <a:endParaRPr dirty="0"/>
          </a:p>
          <a:p>
            <a:pPr marL="457200" indent="-457200"/>
            <a:r>
              <a:rPr dirty="0"/>
              <a:t>Senior management assign competent staff with clear model ownership, oversee model development and implementation and establish model risk controls (eg evaluation and review)</a:t>
            </a:r>
          </a:p>
          <a:p>
            <a:pPr marL="457200" indent="-457200"/>
            <a:endParaRPr dirty="0"/>
          </a:p>
          <a:p>
            <a:pPr marL="457200" indent="-457200"/>
            <a:r>
              <a:rPr dirty="0"/>
              <a:t>Internal audit assess overall effectiveness</a:t>
            </a:r>
          </a:p>
          <a:p>
            <a:pPr marL="457200" indent="-457200"/>
            <a:endParaRPr dirty="0"/>
          </a:p>
          <a:p>
            <a:pPr marL="457200" indent="-457200"/>
            <a:r>
              <a:rPr dirty="0"/>
              <a:t>Possible use of external resources</a:t>
            </a:r>
          </a:p>
          <a:p>
            <a:pPr marL="457200" indent="-457200"/>
            <a:endParaRPr dirty="0"/>
          </a:p>
          <a:p>
            <a:pPr marL="457200" indent="-457200"/>
            <a:r>
              <a:rPr dirty="0"/>
              <a:t>Policies, processes and documentation</a:t>
            </a:r>
          </a:p>
        </p:txBody>
      </p:sp>
      <p:sp>
        <p:nvSpPr>
          <p:cNvPr id="563" name="Shape 563"/>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90</a:t>
            </a:fld>
            <a:endParaRPr/>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Shape 566"/>
          <p:cNvSpPr>
            <a:spLocks noGrp="1"/>
          </p:cNvSpPr>
          <p:nvPr>
            <p:ph type="title"/>
          </p:nvPr>
        </p:nvSpPr>
        <p:spPr>
          <a:prstGeom prst="rect">
            <a:avLst/>
          </a:prstGeom>
        </p:spPr>
        <p:txBody>
          <a:bodyPr>
            <a:normAutofit/>
          </a:bodyPr>
          <a:lstStyle/>
          <a:p>
            <a:pPr defTabSz="768095">
              <a:defRPr sz="5040"/>
            </a:pPr>
            <a:r>
              <a:rPr lang="en-GB" sz="3200" dirty="0"/>
              <a:t>Risk Oversight and Corporate Governance </a:t>
            </a:r>
            <a:endParaRPr sz="3200" dirty="0"/>
          </a:p>
        </p:txBody>
      </p:sp>
      <p:sp>
        <p:nvSpPr>
          <p:cNvPr id="567" name="Shape 567"/>
          <p:cNvSpPr>
            <a:spLocks noGrp="1"/>
          </p:cNvSpPr>
          <p:nvPr>
            <p:ph type="body" idx="1"/>
          </p:nvPr>
        </p:nvSpPr>
        <p:spPr>
          <a:prstGeom prst="rect">
            <a:avLst/>
          </a:prstGeom>
        </p:spPr>
        <p:txBody>
          <a:bodyPr/>
          <a:lstStyle/>
          <a:p>
            <a:r>
              <a:rPr dirty="0"/>
              <a:t>Chapter 9</a:t>
            </a:r>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hape 569"/>
          <p:cNvSpPr>
            <a:spLocks noGrp="1"/>
          </p:cNvSpPr>
          <p:nvPr>
            <p:ph type="title"/>
          </p:nvPr>
        </p:nvSpPr>
        <p:spPr>
          <a:prstGeom prst="rect">
            <a:avLst/>
          </a:prstGeom>
        </p:spPr>
        <p:txBody>
          <a:bodyPr/>
          <a:lstStyle/>
          <a:p>
            <a:r>
              <a:t>Principal Oversight Functions</a:t>
            </a:r>
          </a:p>
        </p:txBody>
      </p:sp>
      <p:sp>
        <p:nvSpPr>
          <p:cNvPr id="570" name="Shape 570"/>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92</a:t>
            </a:fld>
            <a:endParaRPr/>
          </a:p>
        </p:txBody>
      </p:sp>
      <p:pic>
        <p:nvPicPr>
          <p:cNvPr id="3" name="Picture 2">
            <a:extLst>
              <a:ext uri="{FF2B5EF4-FFF2-40B4-BE49-F238E27FC236}">
                <a16:creationId xmlns:a16="http://schemas.microsoft.com/office/drawing/2014/main" id="{14F864F8-82F7-9B6A-3FFC-2820069601F5}"/>
              </a:ext>
            </a:extLst>
          </p:cNvPr>
          <p:cNvPicPr>
            <a:picLocks noChangeAspect="1"/>
          </p:cNvPicPr>
          <p:nvPr/>
        </p:nvPicPr>
        <p:blipFill>
          <a:blip r:embed="rId3"/>
          <a:stretch>
            <a:fillRect/>
          </a:stretch>
        </p:blipFill>
        <p:spPr>
          <a:xfrm>
            <a:off x="832526" y="1344271"/>
            <a:ext cx="6643181" cy="4375288"/>
          </a:xfrm>
          <a:prstGeom prst="rect">
            <a:avLst/>
          </a:prstGeom>
        </p:spPr>
      </p:pic>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Shape 576"/>
          <p:cNvSpPr>
            <a:spLocks noGrp="1"/>
          </p:cNvSpPr>
          <p:nvPr>
            <p:ph type="title"/>
          </p:nvPr>
        </p:nvSpPr>
        <p:spPr>
          <a:prstGeom prst="rect">
            <a:avLst/>
          </a:prstGeom>
        </p:spPr>
        <p:txBody>
          <a:bodyPr/>
          <a:lstStyle/>
          <a:p>
            <a:r>
              <a:t>Structural Framework</a:t>
            </a:r>
          </a:p>
        </p:txBody>
      </p:sp>
      <p:sp>
        <p:nvSpPr>
          <p:cNvPr id="578" name="Shape 578"/>
          <p:cNvSpPr>
            <a:spLocks noGrp="1"/>
          </p:cNvSpPr>
          <p:nvPr>
            <p:ph idx="1"/>
          </p:nvPr>
        </p:nvSpPr>
        <p:spPr>
          <a:xfrm>
            <a:off x="550335" y="1311965"/>
            <a:ext cx="8662246" cy="4283495"/>
          </a:xfrm>
          <a:prstGeom prst="rect">
            <a:avLst/>
          </a:prstGeom>
        </p:spPr>
        <p:txBody>
          <a:bodyPr>
            <a:normAutofit/>
          </a:bodyPr>
          <a:lstStyle/>
          <a:p>
            <a:r>
              <a:rPr dirty="0"/>
              <a:t>Risk committee recommend the amount at risk (</a:t>
            </a:r>
            <a:r>
              <a:rPr dirty="0" err="1"/>
              <a:t>ie</a:t>
            </a:r>
            <a:r>
              <a:rPr dirty="0"/>
              <a:t> risk appetite or tolerance) to the Board for approval</a:t>
            </a:r>
          </a:p>
          <a:p>
            <a:pPr marL="857250" lvl="1" indent="-457200">
              <a:defRPr sz="1800"/>
            </a:pPr>
            <a:r>
              <a:rPr dirty="0"/>
              <a:t>Amount of financial risk </a:t>
            </a:r>
          </a:p>
          <a:p>
            <a:pPr marL="857250" lvl="1" indent="-457200">
              <a:defRPr sz="1800"/>
            </a:pPr>
            <a:r>
              <a:rPr dirty="0"/>
              <a:t>Amount of non-financial risk</a:t>
            </a:r>
          </a:p>
          <a:p>
            <a:r>
              <a:rPr dirty="0"/>
              <a:t>Board delegates authority to oversee to the risk committee</a:t>
            </a:r>
          </a:p>
          <a:p>
            <a:r>
              <a:rPr dirty="0"/>
              <a:t>Risk committee delegates to the CRO to set business level risk</a:t>
            </a:r>
          </a:p>
          <a:p>
            <a:r>
              <a:rPr dirty="0"/>
              <a:t>Department heads monitor risks in their business units</a:t>
            </a:r>
          </a:p>
        </p:txBody>
      </p:sp>
      <p:sp>
        <p:nvSpPr>
          <p:cNvPr id="577" name="Shape 577"/>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93</a:t>
            </a:fld>
            <a:endParaRPr/>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Shape 576"/>
          <p:cNvSpPr>
            <a:spLocks noGrp="1"/>
          </p:cNvSpPr>
          <p:nvPr>
            <p:ph type="title"/>
          </p:nvPr>
        </p:nvSpPr>
        <p:spPr>
          <a:prstGeom prst="rect">
            <a:avLst/>
          </a:prstGeom>
        </p:spPr>
        <p:txBody>
          <a:bodyPr/>
          <a:lstStyle/>
          <a:p>
            <a:r>
              <a:t>Structural Framework</a:t>
            </a:r>
          </a:p>
        </p:txBody>
      </p:sp>
      <p:sp>
        <p:nvSpPr>
          <p:cNvPr id="578" name="Shape 578"/>
          <p:cNvSpPr>
            <a:spLocks noGrp="1"/>
          </p:cNvSpPr>
          <p:nvPr>
            <p:ph idx="1"/>
          </p:nvPr>
        </p:nvSpPr>
        <p:spPr>
          <a:xfrm>
            <a:off x="550335" y="1311965"/>
            <a:ext cx="8662246" cy="4283495"/>
          </a:xfrm>
          <a:prstGeom prst="rect">
            <a:avLst/>
          </a:prstGeom>
        </p:spPr>
        <p:txBody>
          <a:bodyPr>
            <a:normAutofit lnSpcReduction="10000"/>
          </a:bodyPr>
          <a:lstStyle/>
          <a:p>
            <a:r>
              <a:rPr dirty="0"/>
              <a:t>Three lines of defen</a:t>
            </a:r>
            <a:r>
              <a:rPr lang="en-GB" dirty="0"/>
              <a:t>c</a:t>
            </a:r>
            <a:r>
              <a:rPr dirty="0"/>
              <a:t>e</a:t>
            </a:r>
          </a:p>
          <a:p>
            <a:pPr marL="800100" lvl="1" indent="-342900">
              <a:buFontTx/>
              <a:buAutoNum type="arabicPeriod"/>
              <a:defRPr sz="1800"/>
            </a:pPr>
            <a:r>
              <a:rPr dirty="0"/>
              <a:t>Business management – ‘own’ risk on a day to day basis</a:t>
            </a:r>
          </a:p>
          <a:p>
            <a:pPr marL="800100" lvl="1" indent="-342900">
              <a:buFontTx/>
              <a:buAutoNum type="arabicPeriod"/>
              <a:defRPr sz="1800"/>
            </a:pPr>
            <a:r>
              <a:rPr dirty="0"/>
              <a:t>Independent risk functions (including compliance)</a:t>
            </a:r>
          </a:p>
          <a:p>
            <a:r>
              <a:rPr dirty="0"/>
              <a:t>Internal audit </a:t>
            </a:r>
            <a:r>
              <a:rPr lang="en-US" dirty="0"/>
              <a:t>Standards on capital adequacy</a:t>
            </a:r>
          </a:p>
          <a:p>
            <a:pPr marL="742950" lvl="1" indent="-285750">
              <a:defRPr sz="1800"/>
            </a:pPr>
            <a:r>
              <a:rPr lang="en-US" dirty="0"/>
              <a:t>Holding enough capital to overcome adverse movements</a:t>
            </a:r>
          </a:p>
          <a:p>
            <a:pPr marL="800100" lvl="1" indent="-342900">
              <a:buFontTx/>
              <a:buAutoNum type="arabicPeriod"/>
              <a:defRPr sz="1800"/>
            </a:pPr>
            <a:endParaRPr dirty="0"/>
          </a:p>
          <a:p>
            <a:r>
              <a:rPr dirty="0"/>
              <a:t>Challenges</a:t>
            </a:r>
          </a:p>
          <a:p>
            <a:pPr marL="742950" lvl="1" indent="-285750">
              <a:defRPr sz="1800"/>
            </a:pPr>
            <a:r>
              <a:rPr dirty="0"/>
              <a:t>Getting the right authority and autonomy for risk managers</a:t>
            </a:r>
          </a:p>
          <a:p>
            <a:pPr marL="742950" lvl="1" indent="-285750">
              <a:defRPr sz="1800"/>
            </a:pPr>
            <a:r>
              <a:rPr dirty="0"/>
              <a:t>Segregating between risk takers and risk managers</a:t>
            </a:r>
          </a:p>
          <a:p>
            <a:pPr marL="742950" lvl="1" indent="-285750">
              <a:defRPr sz="1800"/>
            </a:pPr>
            <a:r>
              <a:rPr dirty="0"/>
              <a:t>Proximity of risk managers to the business</a:t>
            </a:r>
          </a:p>
          <a:p>
            <a:pPr marL="742950" lvl="1" indent="-285750">
              <a:defRPr sz="1800"/>
            </a:pPr>
            <a:r>
              <a:rPr dirty="0"/>
              <a:t>Change related challenges – planned (eg mergers), unplanned (eg resignations)</a:t>
            </a:r>
          </a:p>
        </p:txBody>
      </p:sp>
      <p:sp>
        <p:nvSpPr>
          <p:cNvPr id="577" name="Shape 577"/>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94</a:t>
            </a:fld>
            <a:endParaRPr/>
          </a:p>
        </p:txBody>
      </p:sp>
    </p:spTree>
    <p:extLst>
      <p:ext uri="{BB962C8B-B14F-4D97-AF65-F5344CB8AC3E}">
        <p14:creationId xmlns:p14="http://schemas.microsoft.com/office/powerpoint/2010/main" val="706322266"/>
      </p:ext>
    </p:extLst>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Shape 582"/>
          <p:cNvSpPr>
            <a:spLocks noGrp="1"/>
          </p:cNvSpPr>
          <p:nvPr>
            <p:ph type="title"/>
          </p:nvPr>
        </p:nvSpPr>
        <p:spPr>
          <a:prstGeom prst="rect">
            <a:avLst/>
          </a:prstGeom>
        </p:spPr>
        <p:txBody>
          <a:bodyPr/>
          <a:lstStyle/>
          <a:p>
            <a:r>
              <a:t>Culture and Leadership</a:t>
            </a:r>
          </a:p>
        </p:txBody>
      </p:sp>
      <p:sp>
        <p:nvSpPr>
          <p:cNvPr id="584" name="Shape 584"/>
          <p:cNvSpPr>
            <a:spLocks noGrp="1"/>
          </p:cNvSpPr>
          <p:nvPr>
            <p:ph idx="1"/>
          </p:nvPr>
        </p:nvSpPr>
        <p:spPr>
          <a:xfrm>
            <a:off x="550335" y="1311965"/>
            <a:ext cx="8662246" cy="4283495"/>
          </a:xfrm>
          <a:prstGeom prst="rect">
            <a:avLst/>
          </a:prstGeom>
        </p:spPr>
        <p:txBody>
          <a:bodyPr>
            <a:normAutofit/>
          </a:bodyPr>
          <a:lstStyle/>
          <a:p>
            <a:pPr marL="457200" indent="-457200"/>
            <a:r>
              <a:rPr dirty="0"/>
              <a:t>Governance and policies</a:t>
            </a:r>
          </a:p>
          <a:p>
            <a:pPr marL="857250" lvl="1" indent="-457200">
              <a:defRPr sz="1800"/>
            </a:pPr>
            <a:r>
              <a:rPr dirty="0"/>
              <a:t>Risk-</a:t>
            </a:r>
            <a:r>
              <a:rPr dirty="0" err="1"/>
              <a:t>focussed</a:t>
            </a:r>
            <a:endParaRPr dirty="0"/>
          </a:p>
          <a:p>
            <a:pPr marL="857250" lvl="1" indent="-457200">
              <a:defRPr sz="1800"/>
            </a:pPr>
            <a:r>
              <a:rPr dirty="0"/>
              <a:t>From the top</a:t>
            </a:r>
          </a:p>
          <a:p>
            <a:pPr marL="857250" lvl="1" indent="-457200">
              <a:defRPr sz="1800"/>
            </a:pPr>
            <a:r>
              <a:rPr dirty="0"/>
              <a:t>Policies need to emphasis and enable focus on risk management</a:t>
            </a:r>
          </a:p>
          <a:p>
            <a:pPr marL="411479" indent="-411479"/>
            <a:r>
              <a:rPr sz="1800" dirty="0"/>
              <a:t>Risk appetite/Risk Tolerance</a:t>
            </a:r>
          </a:p>
          <a:p>
            <a:pPr marL="857250" lvl="1" indent="-457200">
              <a:defRPr sz="1800"/>
            </a:pPr>
            <a:r>
              <a:rPr dirty="0"/>
              <a:t>Adopt and affirm the firm’s risk appetite</a:t>
            </a:r>
          </a:p>
          <a:p>
            <a:pPr marL="857250" lvl="1" indent="-457200">
              <a:defRPr sz="1800"/>
            </a:pPr>
            <a:r>
              <a:rPr dirty="0"/>
              <a:t>Understanding of current risk profiles and trends</a:t>
            </a:r>
          </a:p>
          <a:p>
            <a:pPr marL="857250" lvl="1" indent="-457200">
              <a:defRPr sz="1800"/>
            </a:pPr>
            <a:r>
              <a:rPr dirty="0"/>
              <a:t>Clear connection to business strategy and capital plan</a:t>
            </a:r>
          </a:p>
        </p:txBody>
      </p:sp>
      <p:sp>
        <p:nvSpPr>
          <p:cNvPr id="583" name="Shape 583"/>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95</a:t>
            </a:fld>
            <a:endParaRPr/>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Shape 582"/>
          <p:cNvSpPr>
            <a:spLocks noGrp="1"/>
          </p:cNvSpPr>
          <p:nvPr>
            <p:ph type="title"/>
          </p:nvPr>
        </p:nvSpPr>
        <p:spPr>
          <a:prstGeom prst="rect">
            <a:avLst/>
          </a:prstGeom>
        </p:spPr>
        <p:txBody>
          <a:bodyPr/>
          <a:lstStyle/>
          <a:p>
            <a:r>
              <a:t>Culture and Leadership</a:t>
            </a:r>
          </a:p>
        </p:txBody>
      </p:sp>
      <p:sp>
        <p:nvSpPr>
          <p:cNvPr id="584" name="Shape 584"/>
          <p:cNvSpPr>
            <a:spLocks noGrp="1"/>
          </p:cNvSpPr>
          <p:nvPr>
            <p:ph idx="1"/>
          </p:nvPr>
        </p:nvSpPr>
        <p:spPr>
          <a:xfrm>
            <a:off x="550335" y="1311965"/>
            <a:ext cx="8662246" cy="4283495"/>
          </a:xfrm>
          <a:prstGeom prst="rect">
            <a:avLst/>
          </a:prstGeom>
        </p:spPr>
        <p:txBody>
          <a:bodyPr>
            <a:normAutofit/>
          </a:bodyPr>
          <a:lstStyle/>
          <a:p>
            <a:pPr marL="411479" indent="-411479"/>
            <a:r>
              <a:rPr sz="1800" dirty="0"/>
              <a:t>Transparency</a:t>
            </a:r>
          </a:p>
          <a:p>
            <a:pPr marL="857250" lvl="1" indent="-457200">
              <a:defRPr sz="1800"/>
            </a:pPr>
            <a:r>
              <a:rPr dirty="0"/>
              <a:t>Governance of the bank should be adequately transparent (BIS principle 12)</a:t>
            </a:r>
          </a:p>
          <a:p>
            <a:pPr marL="857250" lvl="1" indent="-457200">
              <a:defRPr sz="1800"/>
            </a:pPr>
            <a:r>
              <a:rPr dirty="0"/>
              <a:t>Public disclosure</a:t>
            </a:r>
          </a:p>
          <a:p>
            <a:pPr marL="411479" indent="-411479"/>
            <a:r>
              <a:rPr sz="1800" dirty="0"/>
              <a:t>Integrity, ethics and social responsibility</a:t>
            </a:r>
          </a:p>
          <a:p>
            <a:pPr marL="411479" indent="-411479"/>
            <a:r>
              <a:rPr sz="1800" dirty="0"/>
              <a:t>Education and development </a:t>
            </a:r>
          </a:p>
          <a:p>
            <a:pPr marL="411479" indent="-411479"/>
            <a:r>
              <a:rPr sz="1800" dirty="0"/>
              <a:t>Reducing risk</a:t>
            </a:r>
          </a:p>
          <a:p>
            <a:pPr marL="411479" indent="-411479"/>
            <a:r>
              <a:rPr sz="1800" dirty="0"/>
              <a:t>Moral hazard</a:t>
            </a:r>
          </a:p>
        </p:txBody>
      </p:sp>
      <p:sp>
        <p:nvSpPr>
          <p:cNvPr id="583" name="Shape 583"/>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96</a:t>
            </a:fld>
            <a:endParaRPr/>
          </a:p>
        </p:txBody>
      </p:sp>
    </p:spTree>
    <p:extLst>
      <p:ext uri="{BB962C8B-B14F-4D97-AF65-F5344CB8AC3E}">
        <p14:creationId xmlns:p14="http://schemas.microsoft.com/office/powerpoint/2010/main" val="698474351"/>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Shape 588"/>
          <p:cNvSpPr>
            <a:spLocks noGrp="1"/>
          </p:cNvSpPr>
          <p:nvPr>
            <p:ph type="title"/>
          </p:nvPr>
        </p:nvSpPr>
        <p:spPr>
          <a:prstGeom prst="rect">
            <a:avLst/>
          </a:prstGeom>
        </p:spPr>
        <p:txBody>
          <a:bodyPr>
            <a:normAutofit/>
          </a:bodyPr>
          <a:lstStyle/>
          <a:p>
            <a:pPr defTabSz="768095">
              <a:defRPr sz="5040"/>
            </a:pPr>
            <a:r>
              <a:rPr sz="3200" dirty="0"/>
              <a:t>Enterprise Risk Management (ERM) </a:t>
            </a:r>
            <a:br>
              <a:rPr dirty="0"/>
            </a:br>
            <a:endParaRPr dirty="0"/>
          </a:p>
        </p:txBody>
      </p:sp>
      <p:sp>
        <p:nvSpPr>
          <p:cNvPr id="589" name="Shape 589"/>
          <p:cNvSpPr>
            <a:spLocks noGrp="1"/>
          </p:cNvSpPr>
          <p:nvPr>
            <p:ph type="body" idx="1"/>
          </p:nvPr>
        </p:nvSpPr>
        <p:spPr>
          <a:prstGeom prst="rect">
            <a:avLst/>
          </a:prstGeom>
        </p:spPr>
        <p:txBody>
          <a:bodyPr/>
          <a:lstStyle/>
          <a:p>
            <a:r>
              <a:t>Chapter 10</a:t>
            </a:r>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Shape 591"/>
          <p:cNvSpPr>
            <a:spLocks noGrp="1"/>
          </p:cNvSpPr>
          <p:nvPr>
            <p:ph type="title"/>
          </p:nvPr>
        </p:nvSpPr>
        <p:spPr>
          <a:prstGeom prst="rect">
            <a:avLst/>
          </a:prstGeom>
        </p:spPr>
        <p:txBody>
          <a:bodyPr/>
          <a:lstStyle/>
          <a:p>
            <a:r>
              <a:t>Enterprise Risk Management (ERM)</a:t>
            </a:r>
          </a:p>
        </p:txBody>
      </p:sp>
      <p:sp>
        <p:nvSpPr>
          <p:cNvPr id="593" name="Shape 593"/>
          <p:cNvSpPr>
            <a:spLocks noGrp="1"/>
          </p:cNvSpPr>
          <p:nvPr>
            <p:ph idx="1"/>
          </p:nvPr>
        </p:nvSpPr>
        <p:spPr>
          <a:prstGeom prst="rect">
            <a:avLst/>
          </a:prstGeom>
        </p:spPr>
        <p:txBody>
          <a:bodyPr>
            <a:normAutofit fontScale="92500" lnSpcReduction="20000"/>
          </a:bodyPr>
          <a:lstStyle/>
          <a:p>
            <a:pPr marL="457200" indent="-457200"/>
            <a:r>
              <a:rPr dirty="0"/>
              <a:t>Enterprise risk is the aggregation of the complete set of risks faced by the firm</a:t>
            </a:r>
          </a:p>
          <a:p>
            <a:pPr marL="457200" indent="-457200">
              <a:buSzTx/>
              <a:buNone/>
            </a:pPr>
            <a:endParaRPr dirty="0"/>
          </a:p>
          <a:p>
            <a:pPr marL="457200" indent="-457200"/>
            <a:r>
              <a:rPr dirty="0"/>
              <a:t>Enterprise risk management is applying the discipline of risk management to all of the risks the firm faces</a:t>
            </a:r>
          </a:p>
          <a:p>
            <a:pPr marL="457200" indent="-457200">
              <a:buSzTx/>
              <a:buNone/>
            </a:pPr>
            <a:endParaRPr dirty="0"/>
          </a:p>
          <a:p>
            <a:pPr marL="457200" indent="-457200"/>
            <a:r>
              <a:rPr dirty="0"/>
              <a:t>Also known as integrated risk management or firm-wide risk management</a:t>
            </a:r>
          </a:p>
          <a:p>
            <a:pPr marL="457200" indent="-457200">
              <a:buSzTx/>
              <a:buNone/>
            </a:pPr>
            <a:endParaRPr dirty="0"/>
          </a:p>
          <a:p>
            <a:pPr marL="457200" indent="-457200"/>
            <a:r>
              <a:rPr dirty="0"/>
              <a:t>The responsibility of the Board and senior management</a:t>
            </a:r>
          </a:p>
          <a:p>
            <a:pPr marL="457200" indent="-457200"/>
            <a:endParaRPr dirty="0"/>
          </a:p>
          <a:p>
            <a:pPr marL="457200" indent="-457200"/>
            <a:r>
              <a:rPr dirty="0"/>
              <a:t>Single view of the firm’s risk</a:t>
            </a:r>
          </a:p>
        </p:txBody>
      </p:sp>
      <p:sp>
        <p:nvSpPr>
          <p:cNvPr id="592" name="Shape 592"/>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98</a:t>
            </a:fld>
            <a:endParaRPr/>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Shape 597"/>
          <p:cNvSpPr>
            <a:spLocks noGrp="1"/>
          </p:cNvSpPr>
          <p:nvPr>
            <p:ph type="title"/>
          </p:nvPr>
        </p:nvSpPr>
        <p:spPr>
          <a:prstGeom prst="rect">
            <a:avLst/>
          </a:prstGeom>
        </p:spPr>
        <p:txBody>
          <a:bodyPr>
            <a:normAutofit/>
          </a:bodyPr>
          <a:lstStyle>
            <a:lvl1pPr defTabSz="822959">
              <a:defRPr sz="3600"/>
            </a:lvl1pPr>
          </a:lstStyle>
          <a:p>
            <a:r>
              <a:rPr sz="2800" dirty="0"/>
              <a:t>ERM – Sound Practices and Challenges</a:t>
            </a:r>
          </a:p>
        </p:txBody>
      </p:sp>
      <p:sp>
        <p:nvSpPr>
          <p:cNvPr id="599" name="Shape 599"/>
          <p:cNvSpPr>
            <a:spLocks noGrp="1"/>
          </p:cNvSpPr>
          <p:nvPr>
            <p:ph idx="1"/>
          </p:nvPr>
        </p:nvSpPr>
        <p:spPr>
          <a:prstGeom prst="rect">
            <a:avLst/>
          </a:prstGeom>
        </p:spPr>
        <p:txBody>
          <a:bodyPr>
            <a:normAutofit/>
          </a:bodyPr>
          <a:lstStyle/>
          <a:p>
            <a:pPr marL="457200" indent="-457200"/>
            <a:r>
              <a:rPr dirty="0"/>
              <a:t>From industry regulation, such as Basel’s Pillar 2 (ICAAP) </a:t>
            </a:r>
            <a:endParaRPr lang="en-GB" dirty="0"/>
          </a:p>
          <a:p>
            <a:pPr marL="457200" indent="-457200"/>
            <a:r>
              <a:rPr lang="en-GB" dirty="0"/>
              <a:t>L</a:t>
            </a:r>
            <a:r>
              <a:rPr dirty="0"/>
              <a:t>inks between increases in market risk, operational risk and credit risk</a:t>
            </a:r>
          </a:p>
          <a:p>
            <a:pPr marL="457200" indent="-457200"/>
            <a:r>
              <a:rPr dirty="0"/>
              <a:t>Exception based escalation</a:t>
            </a:r>
          </a:p>
          <a:p>
            <a:pPr marL="457200" indent="-457200"/>
            <a:r>
              <a:rPr dirty="0"/>
              <a:t>Data Aggregation Challenges include:</a:t>
            </a:r>
          </a:p>
          <a:p>
            <a:pPr marL="857250" lvl="1" indent="-457200">
              <a:defRPr sz="1800"/>
            </a:pPr>
            <a:r>
              <a:rPr dirty="0"/>
              <a:t>Measurement – need to ensure comparisons can be made</a:t>
            </a:r>
          </a:p>
          <a:p>
            <a:pPr marL="857250" lvl="1" indent="-457200">
              <a:defRPr sz="1800"/>
            </a:pPr>
            <a:r>
              <a:rPr dirty="0"/>
              <a:t>Timescale – linked to measurement</a:t>
            </a:r>
          </a:p>
          <a:p>
            <a:pPr marL="857250" lvl="1" indent="-457200">
              <a:defRPr sz="1800"/>
            </a:pPr>
            <a:r>
              <a:rPr dirty="0"/>
              <a:t>Combining the data</a:t>
            </a:r>
          </a:p>
          <a:p>
            <a:pPr marL="457200" indent="-457200"/>
            <a:r>
              <a:rPr dirty="0"/>
              <a:t>Accountability</a:t>
            </a:r>
            <a:endParaRPr lang="en-GB" dirty="0"/>
          </a:p>
          <a:p>
            <a:pPr marL="457200" indent="-457200"/>
            <a:r>
              <a:rPr lang="en-GB" dirty="0"/>
              <a:t>ESG</a:t>
            </a:r>
            <a:endParaRPr dirty="0"/>
          </a:p>
        </p:txBody>
      </p:sp>
      <p:sp>
        <p:nvSpPr>
          <p:cNvPr id="598" name="Shape 598"/>
          <p:cNvSpPr>
            <a:spLocks noGrp="1"/>
          </p:cNvSpPr>
          <p:nvPr>
            <p:ph type="sldNum" sz="quarter" idx="10"/>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99</a:t>
            </a:fld>
            <a:endParaRPr/>
          </a:p>
        </p:txBody>
      </p:sp>
    </p:spTree>
    <p:extLst>
      <p:ext uri="{BB962C8B-B14F-4D97-AF65-F5344CB8AC3E}">
        <p14:creationId xmlns:p14="http://schemas.microsoft.com/office/powerpoint/2010/main" val="626023142"/>
      </p:ext>
    </p:extLst>
  </p:cSld>
  <p:clrMapOvr>
    <a:masterClrMapping/>
  </p:clrMapOvr>
  <p:transition spd="slow"/>
</p:sld>
</file>

<file path=ppt/theme/theme1.xml><?xml version="1.0" encoding="utf-8"?>
<a:theme xmlns:a="http://schemas.openxmlformats.org/drawingml/2006/main" name="CISI Branding theme3, black">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ISI Branding theme3, black" id="{19066090-7122-4B86-A3CE-F86F37A4E24F}" vid="{3D413D97-3404-4E82-B124-F086C95B0204}"/>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CISI Branding theme3, black</Template>
  <TotalTime>111</TotalTime>
  <Words>8840</Words>
  <Application>Microsoft Office PowerPoint</Application>
  <PresentationFormat>A4 Paper (210x297 mm)</PresentationFormat>
  <Paragraphs>1198</Paragraphs>
  <Slides>102</Slides>
  <Notes>76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102</vt:i4>
      </vt:variant>
    </vt:vector>
  </HeadingPairs>
  <TitlesOfParts>
    <vt:vector size="108" baseType="lpstr">
      <vt:lpstr>Arial</vt:lpstr>
      <vt:lpstr>Calibri</vt:lpstr>
      <vt:lpstr>Trebuchet MS</vt:lpstr>
      <vt:lpstr>Wingdings</vt:lpstr>
      <vt:lpstr>Wingdings 3</vt:lpstr>
      <vt:lpstr>CISI Branding theme3, black</vt:lpstr>
      <vt:lpstr>Risk in Financial Services</vt:lpstr>
      <vt:lpstr>Objective of the Qualification</vt:lpstr>
      <vt:lpstr>Workbook Chapters</vt:lpstr>
      <vt:lpstr>Principles of Risk Management  </vt:lpstr>
      <vt:lpstr> Risk management</vt:lpstr>
      <vt:lpstr> Risk in Financial Services</vt:lpstr>
      <vt:lpstr> Elements of a Risk Framework</vt:lpstr>
      <vt:lpstr> Assessing External Risks - PESTLE analysis</vt:lpstr>
      <vt:lpstr> External Sources of Risk</vt:lpstr>
      <vt:lpstr> Assessing External Risks – Other </vt:lpstr>
      <vt:lpstr> Key Internal Risk Drivers</vt:lpstr>
      <vt:lpstr> Assessing Internal Drivers of Risk</vt:lpstr>
      <vt:lpstr>Overlapping Nature of External and Internal Drivers</vt:lpstr>
      <vt:lpstr> Concepts of Risk</vt:lpstr>
      <vt:lpstr>Adding Value</vt:lpstr>
      <vt:lpstr> Specific Risks in Financial Services</vt:lpstr>
      <vt:lpstr>Risk in different industries</vt:lpstr>
      <vt:lpstr>Emerging Risks in Financial Services</vt:lpstr>
      <vt:lpstr>International Risk Regulation </vt:lpstr>
      <vt:lpstr>Bank for International Settlements</vt:lpstr>
      <vt:lpstr>Basel Committee (BCBS)</vt:lpstr>
      <vt:lpstr>Basel Committee (BCBS)</vt:lpstr>
      <vt:lpstr>Core Principles </vt:lpstr>
      <vt:lpstr>Basel Regulatory Capital</vt:lpstr>
      <vt:lpstr>Home Host State Regulation</vt:lpstr>
      <vt:lpstr>Principles-based regulation</vt:lpstr>
      <vt:lpstr>Reviews and Risk Assessment Visits</vt:lpstr>
      <vt:lpstr>Other relevant regulation</vt:lpstr>
      <vt:lpstr>Operational Risk  </vt:lpstr>
      <vt:lpstr>Basel Committee Operational Risks</vt:lpstr>
      <vt:lpstr>Operational Risk</vt:lpstr>
      <vt:lpstr>Operational Risk Policy</vt:lpstr>
      <vt:lpstr>Operational Risk Management Framework</vt:lpstr>
      <vt:lpstr>Operational Risk Identification</vt:lpstr>
      <vt:lpstr>Application</vt:lpstr>
      <vt:lpstr>Operational Risk Assessment and Measurement</vt:lpstr>
      <vt:lpstr>Methods of Assessment</vt:lpstr>
      <vt:lpstr>Heat Map of Risk Ranking</vt:lpstr>
      <vt:lpstr>Scenario and Bottom-up</vt:lpstr>
      <vt:lpstr>Key Risk Indicators (KRIs)</vt:lpstr>
      <vt:lpstr>Historical Loss Data</vt:lpstr>
      <vt:lpstr>Historical Loss Data – Loss Distribution Curve</vt:lpstr>
      <vt:lpstr>Practical Constraints</vt:lpstr>
      <vt:lpstr>Risk Register</vt:lpstr>
      <vt:lpstr>Managing Operational Risk </vt:lpstr>
      <vt:lpstr>Operational Risk Mitigation</vt:lpstr>
      <vt:lpstr>Operational Loss Data</vt:lpstr>
      <vt:lpstr>Credit Risk  </vt:lpstr>
      <vt:lpstr>Credit Risk</vt:lpstr>
      <vt:lpstr>Credit Risk Measurement</vt:lpstr>
      <vt:lpstr>Key Credit Rating Agencies</vt:lpstr>
      <vt:lpstr>Merits and Limitations of Credit Ratings</vt:lpstr>
      <vt:lpstr>Counterparty Credit Risk</vt:lpstr>
      <vt:lpstr>Counterparty Credit Risk</vt:lpstr>
      <vt:lpstr>Limitations of Credit Risk Measurement</vt:lpstr>
      <vt:lpstr>Credit Risk Protection and Mitigation</vt:lpstr>
      <vt:lpstr>Example of a Credit Default Swap</vt:lpstr>
      <vt:lpstr>Credit Risk Management</vt:lpstr>
      <vt:lpstr>Basel Key Stages</vt:lpstr>
      <vt:lpstr>Methods to Manage Credit Risk </vt:lpstr>
      <vt:lpstr>Controlling Risks </vt:lpstr>
      <vt:lpstr>Market Risk  </vt:lpstr>
      <vt:lpstr>Identification of Market Risk</vt:lpstr>
      <vt:lpstr>Market Risk Management </vt:lpstr>
      <vt:lpstr>Dispersion and Variance</vt:lpstr>
      <vt:lpstr>Measure of Central Tendency</vt:lpstr>
      <vt:lpstr>Dispersion and Variance</vt:lpstr>
      <vt:lpstr>Distribution Analysis </vt:lpstr>
      <vt:lpstr>Confidence Intervals and Fat Tails</vt:lpstr>
      <vt:lpstr>Risk Measurement and Control Concepts</vt:lpstr>
      <vt:lpstr>Value-at-Risk (VaR)</vt:lpstr>
      <vt:lpstr>Approaches to VaR</vt:lpstr>
      <vt:lpstr>Investment Risk  </vt:lpstr>
      <vt:lpstr>Basic Concepts &amp; Measurements</vt:lpstr>
      <vt:lpstr>Main Investment Risks</vt:lpstr>
      <vt:lpstr>Alpha, Beta and Key Investor Ratios</vt:lpstr>
      <vt:lpstr>Illiquid Assets</vt:lpstr>
      <vt:lpstr>Investment Mandate</vt:lpstr>
      <vt:lpstr>Mitigating Investment Portfolio Risk</vt:lpstr>
      <vt:lpstr>Monitoring, Managing and Reporting</vt:lpstr>
      <vt:lpstr>Liquidity Risk  </vt:lpstr>
      <vt:lpstr>Constituents of Liquidity Risk</vt:lpstr>
      <vt:lpstr>Measuring Liquidity Risk</vt:lpstr>
      <vt:lpstr>Asset Liquidity Risk Measures</vt:lpstr>
      <vt:lpstr>Managing Liquidity Risk</vt:lpstr>
      <vt:lpstr>Netting Agreement Impact</vt:lpstr>
      <vt:lpstr>Market Dislocation</vt:lpstr>
      <vt:lpstr>Model Risk  </vt:lpstr>
      <vt:lpstr>Risk Model Types</vt:lpstr>
      <vt:lpstr>Effective Governance of Risk Modelling</vt:lpstr>
      <vt:lpstr>Risk Oversight and Corporate Governance </vt:lpstr>
      <vt:lpstr>Principal Oversight Functions</vt:lpstr>
      <vt:lpstr>Structural Framework</vt:lpstr>
      <vt:lpstr>Structural Framework</vt:lpstr>
      <vt:lpstr>Culture and Leadership</vt:lpstr>
      <vt:lpstr>Culture and Leadership</vt:lpstr>
      <vt:lpstr>Enterprise Risk Management (ERM)  </vt:lpstr>
      <vt:lpstr>Enterprise Risk Management (ERM)</vt:lpstr>
      <vt:lpstr>ERM – Sound Practices and Challenges</vt:lpstr>
      <vt:lpstr>Business Functions Participating in ERM</vt:lpstr>
      <vt:lpstr>Examination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in Financial Services</dc:title>
  <dc:creator>James Wright</dc:creator>
  <cp:lastModifiedBy>Jasra Saneer</cp:lastModifiedBy>
  <cp:revision>32</cp:revision>
  <dcterms:modified xsi:type="dcterms:W3CDTF">2025-04-07T08:47:03Z</dcterms:modified>
</cp:coreProperties>
</file>